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8" r:id="rId3"/>
    <p:sldId id="279" r:id="rId4"/>
    <p:sldId id="256" r:id="rId5"/>
    <p:sldId id="260" r:id="rId6"/>
    <p:sldId id="261" r:id="rId7"/>
    <p:sldId id="262" r:id="rId8"/>
    <p:sldId id="263" r:id="rId9"/>
    <p:sldId id="275" r:id="rId10"/>
    <p:sldId id="280" r:id="rId11"/>
    <p:sldId id="266" r:id="rId12"/>
    <p:sldId id="282" r:id="rId13"/>
    <p:sldId id="283" r:id="rId14"/>
    <p:sldId id="296" r:id="rId15"/>
    <p:sldId id="284" r:id="rId16"/>
    <p:sldId id="287" r:id="rId17"/>
    <p:sldId id="293" r:id="rId18"/>
    <p:sldId id="289" r:id="rId19"/>
    <p:sldId id="292" r:id="rId20"/>
    <p:sldId id="291" r:id="rId21"/>
    <p:sldId id="294" r:id="rId22"/>
    <p:sldId id="264" r:id="rId23"/>
    <p:sldId id="276" r:id="rId24"/>
    <p:sldId id="288" r:id="rId25"/>
    <p:sldId id="267" r:id="rId26"/>
    <p:sldId id="268" r:id="rId27"/>
    <p:sldId id="270" r:id="rId28"/>
    <p:sldId id="271" r:id="rId29"/>
    <p:sldId id="272" r:id="rId30"/>
    <p:sldId id="273" r:id="rId31"/>
    <p:sldId id="297" r:id="rId32"/>
    <p:sldId id="269" r:id="rId33"/>
    <p:sldId id="265" r:id="rId34"/>
    <p:sldId id="295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8D520-947A-4F05-A9C4-5CC4D635CAED}" v="6" dt="2024-02-23T16:03:38.415"/>
    <p1510:client id="{282BFCB0-22F3-4E44-80FE-B00BF44F4DA1}" v="49" dt="2024-02-23T15:00:35.112"/>
    <p1510:client id="{2D93F5F7-FD84-4728-BFBA-EE0486A10FDD}" v="5" dt="2024-02-23T11:18:01.889"/>
    <p1510:client id="{3A63337B-4466-4A2A-ADF2-BABE1B1084EC}" v="243" dt="2024-02-22T09:58:49.963"/>
    <p1510:client id="{47D141FC-1E6D-47A0-A24D-57A026376CC5}" v="992" dt="2024-02-23T11:35:49.210"/>
    <p1510:client id="{508C882E-23E4-40DC-98F6-E50157646644}" v="1" dt="2024-02-23T16:03:46.076"/>
    <p1510:client id="{5940F59D-2232-4C8A-852E-AD8AB4EC8C89}" v="258" dt="2024-02-23T10:47:27.134"/>
    <p1510:client id="{598E6EAF-E49B-424C-9DEE-4BE990615270}" v="234" dt="2024-02-22T16:06:58.855"/>
    <p1510:client id="{63E5FDE6-9A24-4BEB-88C0-B9B49C65E155}" v="885" dt="2024-02-23T14:53:12.382"/>
    <p1510:client id="{67F16CD5-E3B9-4763-ADF7-099135366EB7}" v="104" dt="2024-02-22T21:02:00.132"/>
    <p1510:client id="{6D9AD958-967C-448D-AC7F-E78D5287C26C}" v="248" dt="2024-02-23T13:02:56.870"/>
    <p1510:client id="{782C949F-E079-433C-978D-BA113B81E799}" v="24" dt="2024-02-23T14:46:30.959"/>
    <p1510:client id="{9D58C17A-38B2-42C1-9F97-D22F3BFEEEA7}" v="2545" dt="2024-02-22T16:11:00.139"/>
    <p1510:client id="{A0DA4F72-629A-4DB5-8DD9-94C3370963F7}" v="139" dt="2024-02-23T13:12:52.590"/>
    <p1510:client id="{AB470137-DD73-4DB4-A661-78AD1B980EE5}" v="548" dt="2024-02-22T17:06:57.756"/>
    <p1510:client id="{AE6F5FDB-5462-4F1C-B86E-E9BAA14C89C0}" v="235" dt="2024-02-23T15:22:37.652"/>
    <p1510:client id="{BDE00D2D-D814-4B32-82C4-DC01FF3A6A40}" v="3" dt="2024-02-23T08:38:59.156"/>
    <p1510:client id="{C9C9AE07-4174-491F-9287-9CE7C1F29CF6}" v="540" dt="2024-02-23T09:40:31.268"/>
    <p1510:client id="{CD26ED09-D996-4397-AC3F-C380220C587D}" v="12" dt="2024-02-23T14:55:04.122"/>
    <p1510:client id="{D108D41C-BEB1-42FB-8092-33BE4C337EEA}" v="533" dt="2024-02-23T13:20:53.240"/>
    <p1510:client id="{EB90B5F6-9E33-4776-B56E-8B667C3DECA9}" v="28" dt="2024-02-23T16:35:31.114"/>
    <p1510:client id="{EF94989F-F576-4304-BC23-0EB32654E369}" v="203" dt="2024-02-23T08:53:46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5800F-DF1F-4C0F-A671-700F24D5703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9FB7F5-6ACA-49B6-AB24-D615A5253AA7}">
      <dgm:prSet/>
      <dgm:spPr/>
      <dgm:t>
        <a:bodyPr/>
        <a:lstStyle/>
        <a:p>
          <a:r>
            <a:rPr lang="fr-FR" err="1"/>
            <a:t>Razan</a:t>
          </a:r>
          <a:r>
            <a:rPr lang="fr-FR"/>
            <a:t> ALTUJJAR</a:t>
          </a:r>
          <a:endParaRPr lang="en-US"/>
        </a:p>
      </dgm:t>
    </dgm:pt>
    <dgm:pt modelId="{104C421C-E758-4BF7-A7EF-243F4827A209}" type="parTrans" cxnId="{BD7B7AEA-E22F-47D9-91FC-DB8800C27437}">
      <dgm:prSet/>
      <dgm:spPr/>
      <dgm:t>
        <a:bodyPr/>
        <a:lstStyle/>
        <a:p>
          <a:endParaRPr lang="en-US"/>
        </a:p>
      </dgm:t>
    </dgm:pt>
    <dgm:pt modelId="{B55D188A-14E2-4429-AF43-43985019EFE3}" type="sibTrans" cxnId="{BD7B7AEA-E22F-47D9-91FC-DB8800C27437}">
      <dgm:prSet/>
      <dgm:spPr/>
      <dgm:t>
        <a:bodyPr/>
        <a:lstStyle/>
        <a:p>
          <a:endParaRPr lang="en-US"/>
        </a:p>
      </dgm:t>
    </dgm:pt>
    <dgm:pt modelId="{3CF1FDF9-C6CC-4655-B28D-BE8A3F42A523}">
      <dgm:prSet/>
      <dgm:spPr/>
      <dgm:t>
        <a:bodyPr/>
        <a:lstStyle/>
        <a:p>
          <a:r>
            <a:rPr lang="fr-FR"/>
            <a:t>Data </a:t>
          </a:r>
          <a:r>
            <a:rPr lang="fr-FR" err="1"/>
            <a:t>Scientist</a:t>
          </a:r>
          <a:endParaRPr lang="en-US" err="1"/>
        </a:p>
      </dgm:t>
    </dgm:pt>
    <dgm:pt modelId="{E798CFDA-6F28-43FB-A6D5-461A1041322F}" type="parTrans" cxnId="{81903042-809E-496E-8090-B9267CFA83FD}">
      <dgm:prSet/>
      <dgm:spPr/>
      <dgm:t>
        <a:bodyPr/>
        <a:lstStyle/>
        <a:p>
          <a:endParaRPr lang="en-US"/>
        </a:p>
      </dgm:t>
    </dgm:pt>
    <dgm:pt modelId="{088646EB-718D-4AC1-A18F-7EF1EF3929EA}" type="sibTrans" cxnId="{81903042-809E-496E-8090-B9267CFA83FD}">
      <dgm:prSet/>
      <dgm:spPr/>
      <dgm:t>
        <a:bodyPr/>
        <a:lstStyle/>
        <a:p>
          <a:endParaRPr lang="en-US"/>
        </a:p>
      </dgm:t>
    </dgm:pt>
    <dgm:pt modelId="{01A939B5-2FBE-426B-A2FA-41A134E046DF}">
      <dgm:prSet/>
      <dgm:spPr/>
      <dgm:t>
        <a:bodyPr/>
        <a:lstStyle/>
        <a:p>
          <a:r>
            <a:rPr lang="fr-FR"/>
            <a:t>Aissatou BAH NENE</a:t>
          </a:r>
          <a:endParaRPr lang="en-US"/>
        </a:p>
      </dgm:t>
    </dgm:pt>
    <dgm:pt modelId="{742CD530-476B-4D37-807F-FFA6E8D2CBA8}" type="parTrans" cxnId="{3A09300C-B6A4-48A9-83C5-EAFFA3859ADC}">
      <dgm:prSet/>
      <dgm:spPr/>
      <dgm:t>
        <a:bodyPr/>
        <a:lstStyle/>
        <a:p>
          <a:endParaRPr lang="en-US"/>
        </a:p>
      </dgm:t>
    </dgm:pt>
    <dgm:pt modelId="{A3D540DA-0DB3-4F0A-B8F2-09B72BC2655F}" type="sibTrans" cxnId="{3A09300C-B6A4-48A9-83C5-EAFFA3859ADC}">
      <dgm:prSet/>
      <dgm:spPr/>
      <dgm:t>
        <a:bodyPr/>
        <a:lstStyle/>
        <a:p>
          <a:endParaRPr lang="en-US"/>
        </a:p>
      </dgm:t>
    </dgm:pt>
    <dgm:pt modelId="{466B3EA2-CE64-4AEF-ACB0-9756660A98A6}">
      <dgm:prSet/>
      <dgm:spPr/>
      <dgm:t>
        <a:bodyPr/>
        <a:lstStyle/>
        <a:p>
          <a:r>
            <a:rPr lang="fr-FR"/>
            <a:t>Master MIASHS</a:t>
          </a:r>
          <a:endParaRPr lang="en-US"/>
        </a:p>
      </dgm:t>
    </dgm:pt>
    <dgm:pt modelId="{FB147997-5820-4D05-83DC-AB17FB7894B3}" type="parTrans" cxnId="{4F50898C-E7D0-41EE-B2B6-99DB5E1C59F5}">
      <dgm:prSet/>
      <dgm:spPr/>
      <dgm:t>
        <a:bodyPr/>
        <a:lstStyle/>
        <a:p>
          <a:endParaRPr lang="en-US"/>
        </a:p>
      </dgm:t>
    </dgm:pt>
    <dgm:pt modelId="{146A68DA-4733-4B48-B3AE-2E7052CF23BE}" type="sibTrans" cxnId="{4F50898C-E7D0-41EE-B2B6-99DB5E1C59F5}">
      <dgm:prSet/>
      <dgm:spPr/>
      <dgm:t>
        <a:bodyPr/>
        <a:lstStyle/>
        <a:p>
          <a:endParaRPr lang="en-US"/>
        </a:p>
      </dgm:t>
    </dgm:pt>
    <dgm:pt modelId="{EF37EA67-2769-46A3-9C05-3E55D3730E48}">
      <dgm:prSet/>
      <dgm:spPr/>
      <dgm:t>
        <a:bodyPr/>
        <a:lstStyle/>
        <a:p>
          <a:r>
            <a:rPr lang="fr-FR"/>
            <a:t>Luis-Miguel BORDERON</a:t>
          </a:r>
          <a:endParaRPr lang="en-US"/>
        </a:p>
      </dgm:t>
    </dgm:pt>
    <dgm:pt modelId="{AFD760BB-FFC0-4A3A-9E15-72F46734D967}" type="parTrans" cxnId="{9EBA9AA8-FC76-489C-B107-CCD22866684E}">
      <dgm:prSet/>
      <dgm:spPr/>
      <dgm:t>
        <a:bodyPr/>
        <a:lstStyle/>
        <a:p>
          <a:endParaRPr lang="en-US"/>
        </a:p>
      </dgm:t>
    </dgm:pt>
    <dgm:pt modelId="{7B95E402-3905-4F34-AADB-D178FF609AD5}" type="sibTrans" cxnId="{9EBA9AA8-FC76-489C-B107-CCD22866684E}">
      <dgm:prSet/>
      <dgm:spPr/>
      <dgm:t>
        <a:bodyPr/>
        <a:lstStyle/>
        <a:p>
          <a:endParaRPr lang="en-US"/>
        </a:p>
      </dgm:t>
    </dgm:pt>
    <dgm:pt modelId="{B1EDA725-C309-4FEC-8055-3B2FF0F8EE65}">
      <dgm:prSet/>
      <dgm:spPr/>
      <dgm:t>
        <a:bodyPr/>
        <a:lstStyle/>
        <a:p>
          <a:r>
            <a:rPr lang="fr-FR"/>
            <a:t>UX Designer</a:t>
          </a:r>
          <a:endParaRPr lang="en-US"/>
        </a:p>
      </dgm:t>
    </dgm:pt>
    <dgm:pt modelId="{2213EBFA-54F0-4300-8BAD-666329304DD9}" type="parTrans" cxnId="{A87DFF81-CE43-4A9D-8E9B-05CA1F74EA14}">
      <dgm:prSet/>
      <dgm:spPr/>
      <dgm:t>
        <a:bodyPr/>
        <a:lstStyle/>
        <a:p>
          <a:endParaRPr lang="en-US"/>
        </a:p>
      </dgm:t>
    </dgm:pt>
    <dgm:pt modelId="{9A1F201D-312B-43DC-B5DA-A6EC5AD4F99E}" type="sibTrans" cxnId="{A87DFF81-CE43-4A9D-8E9B-05CA1F74EA14}">
      <dgm:prSet/>
      <dgm:spPr/>
      <dgm:t>
        <a:bodyPr/>
        <a:lstStyle/>
        <a:p>
          <a:endParaRPr lang="en-US"/>
        </a:p>
      </dgm:t>
    </dgm:pt>
    <dgm:pt modelId="{E8B88EA6-E5D9-49AA-9724-4E931A109FD8}">
      <dgm:prSet/>
      <dgm:spPr/>
      <dgm:t>
        <a:bodyPr/>
        <a:lstStyle/>
        <a:p>
          <a:r>
            <a:rPr lang="fr-FR" err="1"/>
            <a:t>Randolf</a:t>
          </a:r>
          <a:r>
            <a:rPr lang="fr-FR"/>
            <a:t> HACKMAN</a:t>
          </a:r>
          <a:endParaRPr lang="en-US"/>
        </a:p>
      </dgm:t>
    </dgm:pt>
    <dgm:pt modelId="{2E451A4F-A6A0-4B6F-B7E5-1EE1590E971B}" type="parTrans" cxnId="{EF765D17-4EC2-4019-AD5A-B273EAA67F37}">
      <dgm:prSet/>
      <dgm:spPr/>
      <dgm:t>
        <a:bodyPr/>
        <a:lstStyle/>
        <a:p>
          <a:endParaRPr lang="en-US"/>
        </a:p>
      </dgm:t>
    </dgm:pt>
    <dgm:pt modelId="{9C7B7A44-C630-41F5-B9A8-B013B5B1FADE}" type="sibTrans" cxnId="{EF765D17-4EC2-4019-AD5A-B273EAA67F37}">
      <dgm:prSet/>
      <dgm:spPr/>
      <dgm:t>
        <a:bodyPr/>
        <a:lstStyle/>
        <a:p>
          <a:endParaRPr lang="en-US"/>
        </a:p>
      </dgm:t>
    </dgm:pt>
    <dgm:pt modelId="{AC144750-EED4-4C49-96B7-C30F11F2781F}">
      <dgm:prSet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Chercheur &amp; </a:t>
          </a:r>
          <a:r>
            <a:rPr lang="fr-FR" err="1">
              <a:latin typeface="Aptos Display" panose="020F0302020204030204"/>
            </a:rPr>
            <a:t>Analyst</a:t>
          </a:r>
          <a:endParaRPr lang="fr-FR"/>
        </a:p>
      </dgm:t>
    </dgm:pt>
    <dgm:pt modelId="{73625F66-75DF-44A1-91BE-35604B469C2F}" type="parTrans" cxnId="{02737052-C453-4EDF-8904-620D3101EBDE}">
      <dgm:prSet/>
      <dgm:spPr/>
      <dgm:t>
        <a:bodyPr/>
        <a:lstStyle/>
        <a:p>
          <a:endParaRPr lang="en-US"/>
        </a:p>
      </dgm:t>
    </dgm:pt>
    <dgm:pt modelId="{DCACE309-4DA0-4F02-B8F7-F0A6223AA7B0}" type="sibTrans" cxnId="{02737052-C453-4EDF-8904-620D3101EBDE}">
      <dgm:prSet/>
      <dgm:spPr/>
      <dgm:t>
        <a:bodyPr/>
        <a:lstStyle/>
        <a:p>
          <a:endParaRPr lang="en-US"/>
        </a:p>
      </dgm:t>
    </dgm:pt>
    <dgm:pt modelId="{3BF81752-FED3-45F2-AD23-B815249668F2}">
      <dgm:prSet/>
      <dgm:spPr/>
      <dgm:t>
        <a:bodyPr/>
        <a:lstStyle/>
        <a:p>
          <a:r>
            <a:rPr lang="fr-FR"/>
            <a:t>Camille HAMEL</a:t>
          </a:r>
          <a:endParaRPr lang="en-US"/>
        </a:p>
      </dgm:t>
    </dgm:pt>
    <dgm:pt modelId="{B2AB231B-A66C-4BE7-9ED6-8C6C70B7ECDC}" type="parTrans" cxnId="{47D48E70-6DD8-429D-A8A7-FD7CACBF372C}">
      <dgm:prSet/>
      <dgm:spPr/>
      <dgm:t>
        <a:bodyPr/>
        <a:lstStyle/>
        <a:p>
          <a:endParaRPr lang="en-US"/>
        </a:p>
      </dgm:t>
    </dgm:pt>
    <dgm:pt modelId="{4C8E4103-820E-46CC-8B37-01ACACF036DD}" type="sibTrans" cxnId="{47D48E70-6DD8-429D-A8A7-FD7CACBF372C}">
      <dgm:prSet/>
      <dgm:spPr/>
      <dgm:t>
        <a:bodyPr/>
        <a:lstStyle/>
        <a:p>
          <a:endParaRPr lang="en-US"/>
        </a:p>
      </dgm:t>
    </dgm:pt>
    <dgm:pt modelId="{46CB1939-6705-4DD9-ADE7-0CAED55F0C28}">
      <dgm:prSet/>
      <dgm:spPr/>
      <dgm:t>
        <a:bodyPr/>
        <a:lstStyle/>
        <a:p>
          <a:r>
            <a:rPr lang="fr-FR"/>
            <a:t>Ingénieur IT Senior</a:t>
          </a:r>
          <a:endParaRPr lang="en-US"/>
        </a:p>
      </dgm:t>
    </dgm:pt>
    <dgm:pt modelId="{BA8AFDAA-08BB-4E80-8EAD-8784BA14D400}" type="parTrans" cxnId="{FE7ACCAA-C15A-42B0-BA5D-327CB7D57F04}">
      <dgm:prSet/>
      <dgm:spPr/>
      <dgm:t>
        <a:bodyPr/>
        <a:lstStyle/>
        <a:p>
          <a:endParaRPr lang="en-US"/>
        </a:p>
      </dgm:t>
    </dgm:pt>
    <dgm:pt modelId="{4C94C0D9-006C-4112-80C9-369A6F3AC5EA}" type="sibTrans" cxnId="{FE7ACCAA-C15A-42B0-BA5D-327CB7D57F04}">
      <dgm:prSet/>
      <dgm:spPr/>
      <dgm:t>
        <a:bodyPr/>
        <a:lstStyle/>
        <a:p>
          <a:endParaRPr lang="en-US"/>
        </a:p>
      </dgm:t>
    </dgm:pt>
    <dgm:pt modelId="{C3C141A3-FC20-4C6C-8EA8-B6ADF5EFBEF2}" type="pres">
      <dgm:prSet presAssocID="{5BF5800F-DF1F-4C0F-A671-700F24D5703C}" presName="Name0" presStyleCnt="0">
        <dgm:presLayoutVars>
          <dgm:dir/>
          <dgm:animLvl val="lvl"/>
          <dgm:resizeHandles val="exact"/>
        </dgm:presLayoutVars>
      </dgm:prSet>
      <dgm:spPr/>
    </dgm:pt>
    <dgm:pt modelId="{43FBAAA4-E618-4101-87D8-FF199A2ECF0E}" type="pres">
      <dgm:prSet presAssocID="{E49FB7F5-6ACA-49B6-AB24-D615A5253AA7}" presName="linNode" presStyleCnt="0"/>
      <dgm:spPr/>
    </dgm:pt>
    <dgm:pt modelId="{E00F371B-5487-4D83-81AB-8478DB60528F}" type="pres">
      <dgm:prSet presAssocID="{E49FB7F5-6ACA-49B6-AB24-D615A5253AA7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ED796523-CD98-454B-B813-81F511148AB7}" type="pres">
      <dgm:prSet presAssocID="{E49FB7F5-6ACA-49B6-AB24-D615A5253AA7}" presName="descendantText" presStyleLbl="alignAccFollowNode1" presStyleIdx="0" presStyleCnt="5">
        <dgm:presLayoutVars>
          <dgm:bulletEnabled val="1"/>
        </dgm:presLayoutVars>
      </dgm:prSet>
      <dgm:spPr/>
    </dgm:pt>
    <dgm:pt modelId="{403CB6C4-00A8-43FC-BE0F-C48E52B5FF60}" type="pres">
      <dgm:prSet presAssocID="{B55D188A-14E2-4429-AF43-43985019EFE3}" presName="sp" presStyleCnt="0"/>
      <dgm:spPr/>
    </dgm:pt>
    <dgm:pt modelId="{CC85777F-8AB1-4E9F-9CBF-75272A448E99}" type="pres">
      <dgm:prSet presAssocID="{01A939B5-2FBE-426B-A2FA-41A134E046DF}" presName="linNode" presStyleCnt="0"/>
      <dgm:spPr/>
    </dgm:pt>
    <dgm:pt modelId="{574FA1F8-D290-482D-874B-D67AAF20DAE7}" type="pres">
      <dgm:prSet presAssocID="{01A939B5-2FBE-426B-A2FA-41A134E046DF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5B557577-55E7-43E0-8E93-4A268E77A40A}" type="pres">
      <dgm:prSet presAssocID="{01A939B5-2FBE-426B-A2FA-41A134E046DF}" presName="descendantText" presStyleLbl="alignAccFollowNode1" presStyleIdx="1" presStyleCnt="5">
        <dgm:presLayoutVars>
          <dgm:bulletEnabled val="1"/>
        </dgm:presLayoutVars>
      </dgm:prSet>
      <dgm:spPr/>
    </dgm:pt>
    <dgm:pt modelId="{4B1F6E5D-947B-4A8C-9DF8-BC1993545456}" type="pres">
      <dgm:prSet presAssocID="{A3D540DA-0DB3-4F0A-B8F2-09B72BC2655F}" presName="sp" presStyleCnt="0"/>
      <dgm:spPr/>
    </dgm:pt>
    <dgm:pt modelId="{67A158AA-A16E-4A4C-9837-51DE659C81A6}" type="pres">
      <dgm:prSet presAssocID="{EF37EA67-2769-46A3-9C05-3E55D3730E48}" presName="linNode" presStyleCnt="0"/>
      <dgm:spPr/>
    </dgm:pt>
    <dgm:pt modelId="{0532CAB6-312D-4599-8CEA-341D11E61F22}" type="pres">
      <dgm:prSet presAssocID="{EF37EA67-2769-46A3-9C05-3E55D3730E4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5018F445-0371-4A21-BEC8-364F862C349B}" type="pres">
      <dgm:prSet presAssocID="{EF37EA67-2769-46A3-9C05-3E55D3730E48}" presName="descendantText" presStyleLbl="alignAccFollowNode1" presStyleIdx="2" presStyleCnt="5">
        <dgm:presLayoutVars>
          <dgm:bulletEnabled val="1"/>
        </dgm:presLayoutVars>
      </dgm:prSet>
      <dgm:spPr/>
    </dgm:pt>
    <dgm:pt modelId="{DE31050F-7694-4929-95DE-D443C59E43D9}" type="pres">
      <dgm:prSet presAssocID="{7B95E402-3905-4F34-AADB-D178FF609AD5}" presName="sp" presStyleCnt="0"/>
      <dgm:spPr/>
    </dgm:pt>
    <dgm:pt modelId="{4124308B-70AC-4FED-A2B9-6DC6A706A490}" type="pres">
      <dgm:prSet presAssocID="{E8B88EA6-E5D9-49AA-9724-4E931A109FD8}" presName="linNode" presStyleCnt="0"/>
      <dgm:spPr/>
    </dgm:pt>
    <dgm:pt modelId="{6C7FB2B1-319D-4D1E-947B-39B469ADCAD1}" type="pres">
      <dgm:prSet presAssocID="{E8B88EA6-E5D9-49AA-9724-4E931A109FD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E1CCC00F-527B-440B-A7A5-F353CBD10B79}" type="pres">
      <dgm:prSet presAssocID="{E8B88EA6-E5D9-49AA-9724-4E931A109FD8}" presName="descendantText" presStyleLbl="alignAccFollowNode1" presStyleIdx="3" presStyleCnt="5">
        <dgm:presLayoutVars>
          <dgm:bulletEnabled val="1"/>
        </dgm:presLayoutVars>
      </dgm:prSet>
      <dgm:spPr/>
    </dgm:pt>
    <dgm:pt modelId="{69771AF0-7667-4F1F-BE47-4B36049AAFD3}" type="pres">
      <dgm:prSet presAssocID="{9C7B7A44-C630-41F5-B9A8-B013B5B1FADE}" presName="sp" presStyleCnt="0"/>
      <dgm:spPr/>
    </dgm:pt>
    <dgm:pt modelId="{DBD23F95-7C5C-4BDE-9E77-7D718B14DC1A}" type="pres">
      <dgm:prSet presAssocID="{3BF81752-FED3-45F2-AD23-B815249668F2}" presName="linNode" presStyleCnt="0"/>
      <dgm:spPr/>
    </dgm:pt>
    <dgm:pt modelId="{03230B63-322B-42BB-B170-805ADC33DA87}" type="pres">
      <dgm:prSet presAssocID="{3BF81752-FED3-45F2-AD23-B815249668F2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DCC62E39-65A5-40B5-904B-6DCF49124B7D}" type="pres">
      <dgm:prSet presAssocID="{3BF81752-FED3-45F2-AD23-B815249668F2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3A09300C-B6A4-48A9-83C5-EAFFA3859ADC}" srcId="{5BF5800F-DF1F-4C0F-A671-700F24D5703C}" destId="{01A939B5-2FBE-426B-A2FA-41A134E046DF}" srcOrd="1" destOrd="0" parTransId="{742CD530-476B-4D37-807F-FFA6E8D2CBA8}" sibTransId="{A3D540DA-0DB3-4F0A-B8F2-09B72BC2655F}"/>
    <dgm:cxn modelId="{EF765D17-4EC2-4019-AD5A-B273EAA67F37}" srcId="{5BF5800F-DF1F-4C0F-A671-700F24D5703C}" destId="{E8B88EA6-E5D9-49AA-9724-4E931A109FD8}" srcOrd="3" destOrd="0" parTransId="{2E451A4F-A6A0-4B6F-B7E5-1EE1590E971B}" sibTransId="{9C7B7A44-C630-41F5-B9A8-B013B5B1FADE}"/>
    <dgm:cxn modelId="{CE93D15C-23EF-4C4B-93A8-16DD70F6E88A}" type="presOf" srcId="{E8B88EA6-E5D9-49AA-9724-4E931A109FD8}" destId="{6C7FB2B1-319D-4D1E-947B-39B469ADCAD1}" srcOrd="0" destOrd="0" presId="urn:microsoft.com/office/officeart/2005/8/layout/vList5"/>
    <dgm:cxn modelId="{81903042-809E-496E-8090-B9267CFA83FD}" srcId="{E49FB7F5-6ACA-49B6-AB24-D615A5253AA7}" destId="{3CF1FDF9-C6CC-4655-B28D-BE8A3F42A523}" srcOrd="0" destOrd="0" parTransId="{E798CFDA-6F28-43FB-A6D5-461A1041322F}" sibTransId="{088646EB-718D-4AC1-A18F-7EF1EF3929EA}"/>
    <dgm:cxn modelId="{47D48E70-6DD8-429D-A8A7-FD7CACBF372C}" srcId="{5BF5800F-DF1F-4C0F-A671-700F24D5703C}" destId="{3BF81752-FED3-45F2-AD23-B815249668F2}" srcOrd="4" destOrd="0" parTransId="{B2AB231B-A66C-4BE7-9ED6-8C6C70B7ECDC}" sibTransId="{4C8E4103-820E-46CC-8B37-01ACACF036DD}"/>
    <dgm:cxn modelId="{C3201A52-4E74-4838-BF26-A16425A489AD}" type="presOf" srcId="{46CB1939-6705-4DD9-ADE7-0CAED55F0C28}" destId="{DCC62E39-65A5-40B5-904B-6DCF49124B7D}" srcOrd="0" destOrd="0" presId="urn:microsoft.com/office/officeart/2005/8/layout/vList5"/>
    <dgm:cxn modelId="{02737052-C453-4EDF-8904-620D3101EBDE}" srcId="{E8B88EA6-E5D9-49AA-9724-4E931A109FD8}" destId="{AC144750-EED4-4C49-96B7-C30F11F2781F}" srcOrd="0" destOrd="0" parTransId="{73625F66-75DF-44A1-91BE-35604B469C2F}" sibTransId="{DCACE309-4DA0-4F02-B8F7-F0A6223AA7B0}"/>
    <dgm:cxn modelId="{C182DD58-5EDB-4549-999D-E8806826E1CE}" type="presOf" srcId="{3BF81752-FED3-45F2-AD23-B815249668F2}" destId="{03230B63-322B-42BB-B170-805ADC33DA87}" srcOrd="0" destOrd="0" presId="urn:microsoft.com/office/officeart/2005/8/layout/vList5"/>
    <dgm:cxn modelId="{7819227E-8308-4752-92D8-CFD26BD4CA91}" type="presOf" srcId="{EF37EA67-2769-46A3-9C05-3E55D3730E48}" destId="{0532CAB6-312D-4599-8CEA-341D11E61F22}" srcOrd="0" destOrd="0" presId="urn:microsoft.com/office/officeart/2005/8/layout/vList5"/>
    <dgm:cxn modelId="{A87DFF81-CE43-4A9D-8E9B-05CA1F74EA14}" srcId="{EF37EA67-2769-46A3-9C05-3E55D3730E48}" destId="{B1EDA725-C309-4FEC-8055-3B2FF0F8EE65}" srcOrd="0" destOrd="0" parTransId="{2213EBFA-54F0-4300-8BAD-666329304DD9}" sibTransId="{9A1F201D-312B-43DC-B5DA-A6EC5AD4F99E}"/>
    <dgm:cxn modelId="{4F50898C-E7D0-41EE-B2B6-99DB5E1C59F5}" srcId="{01A939B5-2FBE-426B-A2FA-41A134E046DF}" destId="{466B3EA2-CE64-4AEF-ACB0-9756660A98A6}" srcOrd="0" destOrd="0" parTransId="{FB147997-5820-4D05-83DC-AB17FB7894B3}" sibTransId="{146A68DA-4733-4B48-B3AE-2E7052CF23BE}"/>
    <dgm:cxn modelId="{EBF0AC8C-7F7D-43AA-97F6-5E86D9733EE1}" type="presOf" srcId="{5BF5800F-DF1F-4C0F-A671-700F24D5703C}" destId="{C3C141A3-FC20-4C6C-8EA8-B6ADF5EFBEF2}" srcOrd="0" destOrd="0" presId="urn:microsoft.com/office/officeart/2005/8/layout/vList5"/>
    <dgm:cxn modelId="{A72B6E98-32F7-4933-970A-39C53680A93F}" type="presOf" srcId="{466B3EA2-CE64-4AEF-ACB0-9756660A98A6}" destId="{5B557577-55E7-43E0-8E93-4A268E77A40A}" srcOrd="0" destOrd="0" presId="urn:microsoft.com/office/officeart/2005/8/layout/vList5"/>
    <dgm:cxn modelId="{40702B9B-5D36-454C-8F2C-C0D519CDD141}" type="presOf" srcId="{3CF1FDF9-C6CC-4655-B28D-BE8A3F42A523}" destId="{ED796523-CD98-454B-B813-81F511148AB7}" srcOrd="0" destOrd="0" presId="urn:microsoft.com/office/officeart/2005/8/layout/vList5"/>
    <dgm:cxn modelId="{3CEA749E-FADD-4427-8DA7-33859B1F2763}" type="presOf" srcId="{01A939B5-2FBE-426B-A2FA-41A134E046DF}" destId="{574FA1F8-D290-482D-874B-D67AAF20DAE7}" srcOrd="0" destOrd="0" presId="urn:microsoft.com/office/officeart/2005/8/layout/vList5"/>
    <dgm:cxn modelId="{1864D7A3-20EE-451E-8662-134202E88DAA}" type="presOf" srcId="{B1EDA725-C309-4FEC-8055-3B2FF0F8EE65}" destId="{5018F445-0371-4A21-BEC8-364F862C349B}" srcOrd="0" destOrd="0" presId="urn:microsoft.com/office/officeart/2005/8/layout/vList5"/>
    <dgm:cxn modelId="{9EBA9AA8-FC76-489C-B107-CCD22866684E}" srcId="{5BF5800F-DF1F-4C0F-A671-700F24D5703C}" destId="{EF37EA67-2769-46A3-9C05-3E55D3730E48}" srcOrd="2" destOrd="0" parTransId="{AFD760BB-FFC0-4A3A-9E15-72F46734D967}" sibTransId="{7B95E402-3905-4F34-AADB-D178FF609AD5}"/>
    <dgm:cxn modelId="{FE7ACCAA-C15A-42B0-BA5D-327CB7D57F04}" srcId="{3BF81752-FED3-45F2-AD23-B815249668F2}" destId="{46CB1939-6705-4DD9-ADE7-0CAED55F0C28}" srcOrd="0" destOrd="0" parTransId="{BA8AFDAA-08BB-4E80-8EAD-8784BA14D400}" sibTransId="{4C94C0D9-006C-4112-80C9-369A6F3AC5EA}"/>
    <dgm:cxn modelId="{6F6179C9-E8F1-4ACD-8DE5-126D069C3FAF}" type="presOf" srcId="{AC144750-EED4-4C49-96B7-C30F11F2781F}" destId="{E1CCC00F-527B-440B-A7A5-F353CBD10B79}" srcOrd="0" destOrd="0" presId="urn:microsoft.com/office/officeart/2005/8/layout/vList5"/>
    <dgm:cxn modelId="{0D6A3CD5-9D1C-4A69-B1DD-B34FA0DF6DD2}" type="presOf" srcId="{E49FB7F5-6ACA-49B6-AB24-D615A5253AA7}" destId="{E00F371B-5487-4D83-81AB-8478DB60528F}" srcOrd="0" destOrd="0" presId="urn:microsoft.com/office/officeart/2005/8/layout/vList5"/>
    <dgm:cxn modelId="{BD7B7AEA-E22F-47D9-91FC-DB8800C27437}" srcId="{5BF5800F-DF1F-4C0F-A671-700F24D5703C}" destId="{E49FB7F5-6ACA-49B6-AB24-D615A5253AA7}" srcOrd="0" destOrd="0" parTransId="{104C421C-E758-4BF7-A7EF-243F4827A209}" sibTransId="{B55D188A-14E2-4429-AF43-43985019EFE3}"/>
    <dgm:cxn modelId="{2BE82D77-E544-40C6-B1C6-BEF4BE9E340F}" type="presParOf" srcId="{C3C141A3-FC20-4C6C-8EA8-B6ADF5EFBEF2}" destId="{43FBAAA4-E618-4101-87D8-FF199A2ECF0E}" srcOrd="0" destOrd="0" presId="urn:microsoft.com/office/officeart/2005/8/layout/vList5"/>
    <dgm:cxn modelId="{775D1905-BCE7-489C-9622-134B7B35F77C}" type="presParOf" srcId="{43FBAAA4-E618-4101-87D8-FF199A2ECF0E}" destId="{E00F371B-5487-4D83-81AB-8478DB60528F}" srcOrd="0" destOrd="0" presId="urn:microsoft.com/office/officeart/2005/8/layout/vList5"/>
    <dgm:cxn modelId="{D3DB4411-11E6-491B-84CE-FC547F9F40DE}" type="presParOf" srcId="{43FBAAA4-E618-4101-87D8-FF199A2ECF0E}" destId="{ED796523-CD98-454B-B813-81F511148AB7}" srcOrd="1" destOrd="0" presId="urn:microsoft.com/office/officeart/2005/8/layout/vList5"/>
    <dgm:cxn modelId="{B80B168D-98A9-40DE-BF6F-D8AAA489AC38}" type="presParOf" srcId="{C3C141A3-FC20-4C6C-8EA8-B6ADF5EFBEF2}" destId="{403CB6C4-00A8-43FC-BE0F-C48E52B5FF60}" srcOrd="1" destOrd="0" presId="urn:microsoft.com/office/officeart/2005/8/layout/vList5"/>
    <dgm:cxn modelId="{4CD2CB21-B796-4D9E-95E3-18003CFA9D0D}" type="presParOf" srcId="{C3C141A3-FC20-4C6C-8EA8-B6ADF5EFBEF2}" destId="{CC85777F-8AB1-4E9F-9CBF-75272A448E99}" srcOrd="2" destOrd="0" presId="urn:microsoft.com/office/officeart/2005/8/layout/vList5"/>
    <dgm:cxn modelId="{FFC0E534-AC57-4604-A48D-9DCD9DEEB33D}" type="presParOf" srcId="{CC85777F-8AB1-4E9F-9CBF-75272A448E99}" destId="{574FA1F8-D290-482D-874B-D67AAF20DAE7}" srcOrd="0" destOrd="0" presId="urn:microsoft.com/office/officeart/2005/8/layout/vList5"/>
    <dgm:cxn modelId="{CC611A08-4ADE-498D-8518-893D6E2A225B}" type="presParOf" srcId="{CC85777F-8AB1-4E9F-9CBF-75272A448E99}" destId="{5B557577-55E7-43E0-8E93-4A268E77A40A}" srcOrd="1" destOrd="0" presId="urn:microsoft.com/office/officeart/2005/8/layout/vList5"/>
    <dgm:cxn modelId="{9A96EBFA-BE6F-4715-83DB-39067E7AC0DA}" type="presParOf" srcId="{C3C141A3-FC20-4C6C-8EA8-B6ADF5EFBEF2}" destId="{4B1F6E5D-947B-4A8C-9DF8-BC1993545456}" srcOrd="3" destOrd="0" presId="urn:microsoft.com/office/officeart/2005/8/layout/vList5"/>
    <dgm:cxn modelId="{8EFE5B8D-B2B0-44E2-BAE9-F2C54F730D43}" type="presParOf" srcId="{C3C141A3-FC20-4C6C-8EA8-B6ADF5EFBEF2}" destId="{67A158AA-A16E-4A4C-9837-51DE659C81A6}" srcOrd="4" destOrd="0" presId="urn:microsoft.com/office/officeart/2005/8/layout/vList5"/>
    <dgm:cxn modelId="{8FFEADC2-7336-4BAA-99DA-C8AE4F00D240}" type="presParOf" srcId="{67A158AA-A16E-4A4C-9837-51DE659C81A6}" destId="{0532CAB6-312D-4599-8CEA-341D11E61F22}" srcOrd="0" destOrd="0" presId="urn:microsoft.com/office/officeart/2005/8/layout/vList5"/>
    <dgm:cxn modelId="{67BAD17F-5B4D-43C0-AE51-35E9C27DFEF6}" type="presParOf" srcId="{67A158AA-A16E-4A4C-9837-51DE659C81A6}" destId="{5018F445-0371-4A21-BEC8-364F862C349B}" srcOrd="1" destOrd="0" presId="urn:microsoft.com/office/officeart/2005/8/layout/vList5"/>
    <dgm:cxn modelId="{ECF06CB3-D36D-4E9E-9631-66288564BC25}" type="presParOf" srcId="{C3C141A3-FC20-4C6C-8EA8-B6ADF5EFBEF2}" destId="{DE31050F-7694-4929-95DE-D443C59E43D9}" srcOrd="5" destOrd="0" presId="urn:microsoft.com/office/officeart/2005/8/layout/vList5"/>
    <dgm:cxn modelId="{425C9121-40F3-4B61-A07F-64110BFDE16A}" type="presParOf" srcId="{C3C141A3-FC20-4C6C-8EA8-B6ADF5EFBEF2}" destId="{4124308B-70AC-4FED-A2B9-6DC6A706A490}" srcOrd="6" destOrd="0" presId="urn:microsoft.com/office/officeart/2005/8/layout/vList5"/>
    <dgm:cxn modelId="{27558AD1-5CC1-4E7F-B9D5-9AC7A4D5177E}" type="presParOf" srcId="{4124308B-70AC-4FED-A2B9-6DC6A706A490}" destId="{6C7FB2B1-319D-4D1E-947B-39B469ADCAD1}" srcOrd="0" destOrd="0" presId="urn:microsoft.com/office/officeart/2005/8/layout/vList5"/>
    <dgm:cxn modelId="{F7484A8E-7D18-4ADA-ACF9-E874F404BE21}" type="presParOf" srcId="{4124308B-70AC-4FED-A2B9-6DC6A706A490}" destId="{E1CCC00F-527B-440B-A7A5-F353CBD10B79}" srcOrd="1" destOrd="0" presId="urn:microsoft.com/office/officeart/2005/8/layout/vList5"/>
    <dgm:cxn modelId="{FF28F65A-996D-4AF6-8434-52C976FE20F3}" type="presParOf" srcId="{C3C141A3-FC20-4C6C-8EA8-B6ADF5EFBEF2}" destId="{69771AF0-7667-4F1F-BE47-4B36049AAFD3}" srcOrd="7" destOrd="0" presId="urn:microsoft.com/office/officeart/2005/8/layout/vList5"/>
    <dgm:cxn modelId="{1DBAE89C-1D81-4C4E-9656-CDB05FEB5149}" type="presParOf" srcId="{C3C141A3-FC20-4C6C-8EA8-B6ADF5EFBEF2}" destId="{DBD23F95-7C5C-4BDE-9E77-7D718B14DC1A}" srcOrd="8" destOrd="0" presId="urn:microsoft.com/office/officeart/2005/8/layout/vList5"/>
    <dgm:cxn modelId="{2194A164-D837-4BD6-B50B-41746F836C0A}" type="presParOf" srcId="{DBD23F95-7C5C-4BDE-9E77-7D718B14DC1A}" destId="{03230B63-322B-42BB-B170-805ADC33DA87}" srcOrd="0" destOrd="0" presId="urn:microsoft.com/office/officeart/2005/8/layout/vList5"/>
    <dgm:cxn modelId="{BF41F4CC-3D6B-4E93-B017-C427E57E5C90}" type="presParOf" srcId="{DBD23F95-7C5C-4BDE-9E77-7D718B14DC1A}" destId="{DCC62E39-65A5-40B5-904B-6DCF49124B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96523-CD98-454B-B813-81F511148AB7}">
      <dsp:nvSpPr>
        <dsp:cNvPr id="0" name=""/>
        <dsp:cNvSpPr/>
      </dsp:nvSpPr>
      <dsp:spPr>
        <a:xfrm rot="5400000">
          <a:off x="4748116" y="-2029832"/>
          <a:ext cx="521123" cy="47140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Data </a:t>
          </a:r>
          <a:r>
            <a:rPr lang="fr-FR" sz="2600" kern="1200" err="1"/>
            <a:t>Scientist</a:t>
          </a:r>
          <a:endParaRPr lang="en-US" sz="2600" kern="1200" err="1"/>
        </a:p>
      </dsp:txBody>
      <dsp:txXfrm rot="-5400000">
        <a:off x="2651654" y="92069"/>
        <a:ext cx="4688610" cy="470245"/>
      </dsp:txXfrm>
    </dsp:sp>
    <dsp:sp modelId="{E00F371B-5487-4D83-81AB-8478DB60528F}">
      <dsp:nvSpPr>
        <dsp:cNvPr id="0" name=""/>
        <dsp:cNvSpPr/>
      </dsp:nvSpPr>
      <dsp:spPr>
        <a:xfrm>
          <a:off x="0" y="1489"/>
          <a:ext cx="2651653" cy="6514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err="1"/>
            <a:t>Razan</a:t>
          </a:r>
          <a:r>
            <a:rPr lang="fr-FR" sz="1800" kern="1200"/>
            <a:t> ALTUJJAR</a:t>
          </a:r>
          <a:endParaRPr lang="en-US" sz="1800" kern="1200"/>
        </a:p>
      </dsp:txBody>
      <dsp:txXfrm>
        <a:off x="31799" y="33288"/>
        <a:ext cx="2588055" cy="587806"/>
      </dsp:txXfrm>
    </dsp:sp>
    <dsp:sp modelId="{5B557577-55E7-43E0-8E93-4A268E77A40A}">
      <dsp:nvSpPr>
        <dsp:cNvPr id="0" name=""/>
        <dsp:cNvSpPr/>
      </dsp:nvSpPr>
      <dsp:spPr>
        <a:xfrm rot="5400000">
          <a:off x="4748116" y="-1345858"/>
          <a:ext cx="521123" cy="47140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Master MIASHS</a:t>
          </a:r>
          <a:endParaRPr lang="en-US" sz="2600" kern="1200"/>
        </a:p>
      </dsp:txBody>
      <dsp:txXfrm rot="-5400000">
        <a:off x="2651654" y="776043"/>
        <a:ext cx="4688610" cy="470245"/>
      </dsp:txXfrm>
    </dsp:sp>
    <dsp:sp modelId="{574FA1F8-D290-482D-874B-D67AAF20DAE7}">
      <dsp:nvSpPr>
        <dsp:cNvPr id="0" name=""/>
        <dsp:cNvSpPr/>
      </dsp:nvSpPr>
      <dsp:spPr>
        <a:xfrm>
          <a:off x="0" y="685464"/>
          <a:ext cx="2651653" cy="6514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Aissatou BAH NENE</a:t>
          </a:r>
          <a:endParaRPr lang="en-US" sz="1800" kern="1200"/>
        </a:p>
      </dsp:txBody>
      <dsp:txXfrm>
        <a:off x="31799" y="717263"/>
        <a:ext cx="2588055" cy="587806"/>
      </dsp:txXfrm>
    </dsp:sp>
    <dsp:sp modelId="{5018F445-0371-4A21-BEC8-364F862C349B}">
      <dsp:nvSpPr>
        <dsp:cNvPr id="0" name=""/>
        <dsp:cNvSpPr/>
      </dsp:nvSpPr>
      <dsp:spPr>
        <a:xfrm rot="5400000">
          <a:off x="4748116" y="-661883"/>
          <a:ext cx="521123" cy="47140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UX Designer</a:t>
          </a:r>
          <a:endParaRPr lang="en-US" sz="2600" kern="1200"/>
        </a:p>
      </dsp:txBody>
      <dsp:txXfrm rot="-5400000">
        <a:off x="2651654" y="1460018"/>
        <a:ext cx="4688610" cy="470245"/>
      </dsp:txXfrm>
    </dsp:sp>
    <dsp:sp modelId="{0532CAB6-312D-4599-8CEA-341D11E61F22}">
      <dsp:nvSpPr>
        <dsp:cNvPr id="0" name=""/>
        <dsp:cNvSpPr/>
      </dsp:nvSpPr>
      <dsp:spPr>
        <a:xfrm>
          <a:off x="0" y="1369438"/>
          <a:ext cx="2651653" cy="6514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Luis-Miguel BORDERON</a:t>
          </a:r>
          <a:endParaRPr lang="en-US" sz="1800" kern="1200"/>
        </a:p>
      </dsp:txBody>
      <dsp:txXfrm>
        <a:off x="31799" y="1401237"/>
        <a:ext cx="2588055" cy="587806"/>
      </dsp:txXfrm>
    </dsp:sp>
    <dsp:sp modelId="{E1CCC00F-527B-440B-A7A5-F353CBD10B79}">
      <dsp:nvSpPr>
        <dsp:cNvPr id="0" name=""/>
        <dsp:cNvSpPr/>
      </dsp:nvSpPr>
      <dsp:spPr>
        <a:xfrm rot="5400000">
          <a:off x="4748116" y="22090"/>
          <a:ext cx="521123" cy="47140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>
              <a:latin typeface="Aptos Display" panose="020F0302020204030204"/>
            </a:rPr>
            <a:t>Chercheur &amp; </a:t>
          </a:r>
          <a:r>
            <a:rPr lang="fr-FR" sz="2600" kern="1200" err="1">
              <a:latin typeface="Aptos Display" panose="020F0302020204030204"/>
            </a:rPr>
            <a:t>Analyst</a:t>
          </a:r>
          <a:endParaRPr lang="fr-FR" sz="2600" kern="1200"/>
        </a:p>
      </dsp:txBody>
      <dsp:txXfrm rot="-5400000">
        <a:off x="2651654" y="2143992"/>
        <a:ext cx="4688610" cy="470245"/>
      </dsp:txXfrm>
    </dsp:sp>
    <dsp:sp modelId="{6C7FB2B1-319D-4D1E-947B-39B469ADCAD1}">
      <dsp:nvSpPr>
        <dsp:cNvPr id="0" name=""/>
        <dsp:cNvSpPr/>
      </dsp:nvSpPr>
      <dsp:spPr>
        <a:xfrm>
          <a:off x="0" y="2053413"/>
          <a:ext cx="2651653" cy="6514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err="1"/>
            <a:t>Randolf</a:t>
          </a:r>
          <a:r>
            <a:rPr lang="fr-FR" sz="1800" kern="1200"/>
            <a:t> HACKMAN</a:t>
          </a:r>
          <a:endParaRPr lang="en-US" sz="1800" kern="1200"/>
        </a:p>
      </dsp:txBody>
      <dsp:txXfrm>
        <a:off x="31799" y="2085212"/>
        <a:ext cx="2588055" cy="587806"/>
      </dsp:txXfrm>
    </dsp:sp>
    <dsp:sp modelId="{DCC62E39-65A5-40B5-904B-6DCF49124B7D}">
      <dsp:nvSpPr>
        <dsp:cNvPr id="0" name=""/>
        <dsp:cNvSpPr/>
      </dsp:nvSpPr>
      <dsp:spPr>
        <a:xfrm rot="5400000">
          <a:off x="4748116" y="706065"/>
          <a:ext cx="521123" cy="47140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Ingénieur IT Senior</a:t>
          </a:r>
          <a:endParaRPr lang="en-US" sz="2600" kern="1200"/>
        </a:p>
      </dsp:txBody>
      <dsp:txXfrm rot="-5400000">
        <a:off x="2651654" y="2827967"/>
        <a:ext cx="4688610" cy="470245"/>
      </dsp:txXfrm>
    </dsp:sp>
    <dsp:sp modelId="{03230B63-322B-42BB-B170-805ADC33DA87}">
      <dsp:nvSpPr>
        <dsp:cNvPr id="0" name=""/>
        <dsp:cNvSpPr/>
      </dsp:nvSpPr>
      <dsp:spPr>
        <a:xfrm>
          <a:off x="0" y="2737387"/>
          <a:ext cx="2651653" cy="6514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Camille HAMEL</a:t>
          </a:r>
          <a:endParaRPr lang="en-US" sz="1800" kern="1200"/>
        </a:p>
      </dsp:txBody>
      <dsp:txXfrm>
        <a:off x="31799" y="2769186"/>
        <a:ext cx="2588055" cy="587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sv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-groupe3.streamlit.app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82263-512E-0D30-613D-34EC9BF7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 descr="Une image contenant texte, capture d’écran, Police">
            <a:extLst>
              <a:ext uri="{FF2B5EF4-FFF2-40B4-BE49-F238E27FC236}">
                <a16:creationId xmlns:a16="http://schemas.microsoft.com/office/drawing/2014/main" id="{C7E3C60B-8870-4C2C-F077-E6FBC39EA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192000" cy="6852780"/>
          </a:xfrm>
        </p:spPr>
      </p:pic>
    </p:spTree>
    <p:extLst>
      <p:ext uri="{BB962C8B-B14F-4D97-AF65-F5344CB8AC3E}">
        <p14:creationId xmlns:p14="http://schemas.microsoft.com/office/powerpoint/2010/main" val="297185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F3D84-DC09-3C4B-4E1E-70A6D58194F9}"/>
              </a:ext>
            </a:extLst>
          </p:cNvPr>
          <p:cNvSpPr txBox="1"/>
          <p:nvPr/>
        </p:nvSpPr>
        <p:spPr>
          <a:xfrm>
            <a:off x="3047376" y="218103"/>
            <a:ext cx="69485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Analyse des données ( Interface Flask 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619313-4F0E-B3DB-E2D7-AE6D26877AD7}"/>
              </a:ext>
            </a:extLst>
          </p:cNvPr>
          <p:cNvSpPr txBox="1"/>
          <p:nvPr/>
        </p:nvSpPr>
        <p:spPr>
          <a:xfrm>
            <a:off x="7803948" y="761196"/>
            <a:ext cx="44078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solidFill>
                  <a:schemeClr val="bg1"/>
                </a:solidFill>
              </a:rPr>
              <a:t>Graphique des données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FB8A1CB-BA5A-4757-B88B-83743AC6FBBD}"/>
              </a:ext>
            </a:extLst>
          </p:cNvPr>
          <p:cNvSpPr txBox="1"/>
          <p:nvPr/>
        </p:nvSpPr>
        <p:spPr>
          <a:xfrm>
            <a:off x="266010" y="854980"/>
            <a:ext cx="39623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solidFill>
                  <a:schemeClr val="bg1"/>
                </a:solidFill>
              </a:rPr>
              <a:t>Classements des données</a:t>
            </a:r>
          </a:p>
        </p:txBody>
      </p:sp>
      <p:pic>
        <p:nvPicPr>
          <p:cNvPr id="11" name="Image 10" descr="Une image contenant texte, capture d’écran, nombre, Parallèle&#10;&#10;Description générée automatiquement">
            <a:extLst>
              <a:ext uri="{FF2B5EF4-FFF2-40B4-BE49-F238E27FC236}">
                <a16:creationId xmlns:a16="http://schemas.microsoft.com/office/drawing/2014/main" id="{362172D4-09D0-3D46-64C9-D48C4F7E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1" y="1436075"/>
            <a:ext cx="7034580" cy="207498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F661DA1-FAA8-FE32-48C1-F44E66CE854F}"/>
              </a:ext>
            </a:extLst>
          </p:cNvPr>
          <p:cNvSpPr txBox="1"/>
          <p:nvPr/>
        </p:nvSpPr>
        <p:spPr>
          <a:xfrm>
            <a:off x="816993" y="3938148"/>
            <a:ext cx="39623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solidFill>
                  <a:schemeClr val="bg1"/>
                </a:solidFill>
              </a:rPr>
              <a:t>Graphique des données</a:t>
            </a:r>
          </a:p>
        </p:txBody>
      </p:sp>
      <p:pic>
        <p:nvPicPr>
          <p:cNvPr id="14" name="Image 13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9A7AD9C5-3E94-EA4D-FB31-182081045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" y="4522859"/>
            <a:ext cx="9988060" cy="2102927"/>
          </a:xfrm>
          <a:prstGeom prst="rect">
            <a:avLst/>
          </a:prstGeom>
        </p:spPr>
      </p:pic>
      <p:pic>
        <p:nvPicPr>
          <p:cNvPr id="15" name="Image 1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9E5E148D-B0B6-6B34-982A-DB0B80F58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414" y="1213705"/>
            <a:ext cx="2973266" cy="30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1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95F951-66FC-D826-6EC2-BEAF7029F405}"/>
              </a:ext>
            </a:extLst>
          </p:cNvPr>
          <p:cNvSpPr txBox="1"/>
          <p:nvPr/>
        </p:nvSpPr>
        <p:spPr>
          <a:xfrm>
            <a:off x="2834640" y="365760"/>
            <a:ext cx="583184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</a:rPr>
              <a:t>PROJET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7244A0C-475F-A6BF-F57A-59A91CA19528}"/>
              </a:ext>
            </a:extLst>
          </p:cNvPr>
          <p:cNvSpPr txBox="1"/>
          <p:nvPr/>
        </p:nvSpPr>
        <p:spPr>
          <a:xfrm>
            <a:off x="1338557" y="2016568"/>
            <a:ext cx="929038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000" b="1">
                <a:solidFill>
                  <a:srgbClr val="FFFFFF"/>
                </a:solidFill>
                <a:latin typeface="Arial Nova"/>
              </a:rPr>
              <a:t>Big Data</a:t>
            </a:r>
          </a:p>
        </p:txBody>
      </p:sp>
      <p:pic>
        <p:nvPicPr>
          <p:cNvPr id="4" name="Picture 3" descr="Les différents cours pouvant être suivis durant une formation Power BI">
            <a:extLst>
              <a:ext uri="{FF2B5EF4-FFF2-40B4-BE49-F238E27FC236}">
                <a16:creationId xmlns:a16="http://schemas.microsoft.com/office/drawing/2014/main" id="{6668EEC8-9A7E-0487-8D88-23D185D8C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8" t="3704" r="21798" b="-1058"/>
          <a:stretch/>
        </p:blipFill>
        <p:spPr>
          <a:xfrm>
            <a:off x="8163427" y="3690538"/>
            <a:ext cx="2076688" cy="1846273"/>
          </a:xfrm>
          <a:prstGeom prst="rect">
            <a:avLst/>
          </a:prstGeom>
        </p:spPr>
      </p:pic>
      <p:pic>
        <p:nvPicPr>
          <p:cNvPr id="9" name="Picture 8" descr="Configure Hadoop in CentOS7 for Development Purposes | Daniel's">
            <a:extLst>
              <a:ext uri="{FF2B5EF4-FFF2-40B4-BE49-F238E27FC236}">
                <a16:creationId xmlns:a16="http://schemas.microsoft.com/office/drawing/2014/main" id="{E7D27B49-5B6A-AA25-D2DB-D6B2B4C5A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67" t="1507" r="18207" b="6030"/>
          <a:stretch/>
        </p:blipFill>
        <p:spPr>
          <a:xfrm>
            <a:off x="1799725" y="3689844"/>
            <a:ext cx="2253236" cy="1852318"/>
          </a:xfrm>
          <a:prstGeom prst="rect">
            <a:avLst/>
          </a:prstGeom>
        </p:spPr>
      </p:pic>
      <p:pic>
        <p:nvPicPr>
          <p:cNvPr id="10" name="Picture 9" descr="Python Data Wrangling and Manipulation with Pandas | D-Lab">
            <a:extLst>
              <a:ext uri="{FF2B5EF4-FFF2-40B4-BE49-F238E27FC236}">
                <a16:creationId xmlns:a16="http://schemas.microsoft.com/office/drawing/2014/main" id="{081A5C0D-D35F-17BF-9A02-56DEAA665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" t="3646" r="4215" b="1901"/>
          <a:stretch/>
        </p:blipFill>
        <p:spPr>
          <a:xfrm>
            <a:off x="4796339" y="3703546"/>
            <a:ext cx="2729503" cy="183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20" y="433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Projet 2 - Contexte et objectifs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0C57DB6-2236-8B0F-2618-67475ED87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FR" sz="2000"/>
          </a:p>
          <a:p>
            <a:endParaRPr lang="fr-FR">
              <a:latin typeface="Calibri"/>
              <a:cs typeface="Calibri"/>
            </a:endParaRPr>
          </a:p>
          <a:p>
            <a:endParaRPr lang="fr-FR">
              <a:latin typeface="Calibri"/>
              <a:cs typeface="Calibri"/>
            </a:endParaRPr>
          </a:p>
          <a:p>
            <a:endParaRPr lang="fr-FR" sz="20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BE8944-F7FE-B1F5-A6B3-C412862C366A}"/>
              </a:ext>
            </a:extLst>
          </p:cNvPr>
          <p:cNvSpPr txBox="1"/>
          <p:nvPr/>
        </p:nvSpPr>
        <p:spPr>
          <a:xfrm>
            <a:off x="525134" y="1778217"/>
            <a:ext cx="11137938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latin typeface="Calibri"/>
                <a:cs typeface="Calibri"/>
              </a:rPr>
              <a:t>Notre client (fromagerie) dispose d'un entrepôt de données depuis 2004, représenté par un fichier CSV. Notre mission est de répondre à ses besoins en mettant en place des processus de traitement de données.</a:t>
            </a:r>
            <a:endParaRPr lang="fr-FR"/>
          </a:p>
          <a:p>
            <a:endParaRPr lang="fr-FR" sz="2000">
              <a:latin typeface="Arial"/>
              <a:cs typeface="Arial"/>
            </a:endParaRPr>
          </a:p>
          <a:p>
            <a:r>
              <a:rPr lang="fr-FR" sz="2000">
                <a:latin typeface="Arial"/>
                <a:cs typeface="Arial"/>
              </a:rPr>
              <a:t>•</a:t>
            </a:r>
            <a:r>
              <a:rPr lang="fr-FR" sz="2000" b="1">
                <a:latin typeface="Calibri"/>
                <a:cs typeface="Calibri"/>
              </a:rPr>
              <a:t>Objectif: </a:t>
            </a:r>
            <a:r>
              <a:rPr lang="fr-FR" sz="2000">
                <a:latin typeface="Calibri"/>
                <a:cs typeface="Calibri"/>
              </a:rPr>
              <a:t>Mettre en œuvre un ensemble d’applications Big Data et Power BI</a:t>
            </a:r>
            <a:endParaRPr lang="fr-FR"/>
          </a:p>
          <a:p>
            <a:endParaRPr lang="fr-FR" sz="2000">
              <a:latin typeface="Calibri"/>
              <a:cs typeface="Calibri"/>
            </a:endParaRPr>
          </a:p>
          <a:p>
            <a:r>
              <a:rPr lang="fr-FR" sz="2000" err="1">
                <a:latin typeface="Courier New"/>
                <a:cs typeface="Courier New"/>
              </a:rPr>
              <a:t>o</a:t>
            </a:r>
            <a:r>
              <a:rPr lang="fr-FR" sz="2000" b="1" err="1">
                <a:latin typeface="Calibri"/>
                <a:cs typeface="Calibri"/>
              </a:rPr>
              <a:t>Lot</a:t>
            </a:r>
            <a:r>
              <a:rPr lang="fr-FR" sz="2000" b="1">
                <a:latin typeface="Calibri"/>
                <a:cs typeface="Calibri"/>
              </a:rPr>
              <a:t> 1</a:t>
            </a:r>
            <a:r>
              <a:rPr lang="fr-FR" sz="2000">
                <a:latin typeface="Calibri"/>
                <a:cs typeface="Calibri"/>
              </a:rPr>
              <a:t> : Filtrer et analyser les données de 2006 à 2010 pour les départements 53, 61 et 28. Identifier les 100 meilleures commandes et exporter les résultats dans un fichier Excel.</a:t>
            </a:r>
            <a:endParaRPr lang="fr-FR"/>
          </a:p>
          <a:p>
            <a:endParaRPr lang="fr-FR" sz="2000">
              <a:latin typeface="Courier New"/>
              <a:cs typeface="Courier New"/>
            </a:endParaRPr>
          </a:p>
          <a:p>
            <a:r>
              <a:rPr lang="fr-FR" sz="2000" err="1">
                <a:latin typeface="Courier New"/>
                <a:cs typeface="Courier New"/>
              </a:rPr>
              <a:t>o</a:t>
            </a:r>
            <a:r>
              <a:rPr lang="fr-FR" sz="2000" b="1" err="1">
                <a:latin typeface="Calibri"/>
                <a:cs typeface="Calibri"/>
              </a:rPr>
              <a:t>Lot</a:t>
            </a:r>
            <a:r>
              <a:rPr lang="fr-FR" sz="2000" b="1">
                <a:latin typeface="Calibri"/>
                <a:cs typeface="Calibri"/>
              </a:rPr>
              <a:t> 2</a:t>
            </a:r>
            <a:r>
              <a:rPr lang="fr-FR" sz="2000">
                <a:latin typeface="Calibri"/>
                <a:cs typeface="Calibri"/>
              </a:rPr>
              <a:t> : Répéter le processus pour les années 2011 à 2016, avec les départements 22, 49 et 53.Sélectionner aléatoirement 5% des 100 meilleures commandes, produire un fichier Excel et un document PDF avec un graphique (PIE) par ville.</a:t>
            </a:r>
            <a:endParaRPr lang="fr-FR"/>
          </a:p>
          <a:p>
            <a:endParaRPr lang="fr-FR" sz="2000">
              <a:latin typeface="Courier New"/>
              <a:cs typeface="Courier New"/>
            </a:endParaRPr>
          </a:p>
          <a:p>
            <a:r>
              <a:rPr lang="fr-FR" sz="2000" err="1">
                <a:latin typeface="Courier New"/>
                <a:cs typeface="Courier New"/>
              </a:rPr>
              <a:t>o</a:t>
            </a:r>
            <a:r>
              <a:rPr lang="fr-FR" sz="2000" b="1" err="1">
                <a:latin typeface="Calibri"/>
                <a:cs typeface="Calibri"/>
              </a:rPr>
              <a:t>Lot</a:t>
            </a:r>
            <a:r>
              <a:rPr lang="fr-FR" sz="2000" b="1">
                <a:latin typeface="Calibri"/>
                <a:cs typeface="Calibri"/>
              </a:rPr>
              <a:t> 3</a:t>
            </a:r>
            <a:r>
              <a:rPr lang="fr-FR" sz="2000">
                <a:latin typeface="Calibri"/>
                <a:cs typeface="Calibri"/>
              </a:rPr>
              <a:t> : Mettre en place une base de données NoSQL HBASE, un moteur de recherche avec Power BI et créer un tableau de bord interactif pour visualiser les résultats des Lots 1 et 2.</a:t>
            </a:r>
            <a:endParaRPr lang="fr-FR"/>
          </a:p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73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43" y="276182"/>
            <a:ext cx="9477377" cy="1030515"/>
          </a:xfrm>
        </p:spPr>
        <p:txBody>
          <a:bodyPr anchor="ctr">
            <a:normAutofit fontScale="90000"/>
          </a:bodyPr>
          <a:lstStyle/>
          <a:p>
            <a:r>
              <a:rPr lang="fr-FR" sz="4000" b="1">
                <a:solidFill>
                  <a:srgbClr val="FFFFFF"/>
                </a:solidFill>
                <a:latin typeface="Times New Roman"/>
                <a:cs typeface="Times New Roman"/>
              </a:rPr>
              <a:t>Projet 2 - Architecture technique HADOOP</a:t>
            </a:r>
            <a:endParaRPr lang="fr-FR" sz="4000">
              <a:solidFill>
                <a:srgbClr val="FFFFFF"/>
              </a:solidFill>
            </a:endParaRPr>
          </a:p>
          <a:p>
            <a:endParaRPr lang="fr-FR" sz="4000">
              <a:solidFill>
                <a:srgbClr val="FFFFFF"/>
              </a:solidFill>
            </a:endParaRPr>
          </a:p>
        </p:txBody>
      </p:sp>
      <p:pic>
        <p:nvPicPr>
          <p:cNvPr id="2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DD3ECF95-7026-2AA6-A628-88C54D90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18" y="2200108"/>
            <a:ext cx="11455732" cy="338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43" y="276182"/>
            <a:ext cx="9477377" cy="1030515"/>
          </a:xfrm>
        </p:spPr>
        <p:txBody>
          <a:bodyPr anchor="ctr">
            <a:normAutofit/>
          </a:bodyPr>
          <a:lstStyle/>
          <a:p>
            <a:r>
              <a:rPr lang="fr-FR" sz="4000" b="1">
                <a:solidFill>
                  <a:srgbClr val="FFFFFF"/>
                </a:solidFill>
                <a:latin typeface="Times New Roman"/>
                <a:cs typeface="Times New Roman"/>
              </a:rPr>
              <a:t>Projet 2 – Solution technique</a:t>
            </a:r>
            <a:endParaRPr lang="fr-FR" sz="4000">
              <a:solidFill>
                <a:srgbClr val="FFFFFF"/>
              </a:solidFill>
            </a:endParaRPr>
          </a:p>
          <a:p>
            <a:endParaRPr lang="fr-FR" sz="4000">
              <a:solidFill>
                <a:srgbClr val="FFFFFF"/>
              </a:solidFill>
            </a:endParaRPr>
          </a:p>
        </p:txBody>
      </p:sp>
      <p:pic>
        <p:nvPicPr>
          <p:cNvPr id="3" name="Image 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25C1A39-335B-84A9-0515-36B8F0DA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6" y="1933222"/>
            <a:ext cx="6229300" cy="5291668"/>
          </a:xfrm>
          <a:prstGeom prst="rect">
            <a:avLst/>
          </a:prstGeom>
        </p:spPr>
      </p:pic>
      <p:pic>
        <p:nvPicPr>
          <p:cNvPr id="4" name="Image 3" descr="K-Means Clustering with MapReduce - cse, hkust">
            <a:extLst>
              <a:ext uri="{FF2B5EF4-FFF2-40B4-BE49-F238E27FC236}">
                <a16:creationId xmlns:a16="http://schemas.microsoft.com/office/drawing/2014/main" id="{4FC813F5-190A-5F9C-3AB9-A1303538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728" y="2398888"/>
            <a:ext cx="4807657" cy="289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24" y="439629"/>
            <a:ext cx="7873167" cy="696305"/>
          </a:xfrm>
        </p:spPr>
        <p:txBody>
          <a:bodyPr anchor="ctr">
            <a:normAutofit/>
          </a:bodyPr>
          <a:lstStyle/>
          <a:p>
            <a:r>
              <a:rPr lang="fr-FR" sz="4000" b="1">
                <a:solidFill>
                  <a:srgbClr val="FFFFFF"/>
                </a:solidFill>
                <a:latin typeface="Times New Roman"/>
                <a:cs typeface="Times New Roman"/>
              </a:rPr>
              <a:t>Projet 2 – Lot 1</a:t>
            </a:r>
          </a:p>
          <a:p>
            <a:endParaRPr lang="fr-FR" sz="4000">
              <a:solidFill>
                <a:srgbClr val="FFFFFF"/>
              </a:solidFill>
            </a:endParaRPr>
          </a:p>
        </p:txBody>
      </p:sp>
      <p:pic>
        <p:nvPicPr>
          <p:cNvPr id="4" name="Image 3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61424ABF-E2E1-A55D-5E9C-724566F98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1" y="1638760"/>
            <a:ext cx="5948949" cy="532479"/>
          </a:xfrm>
          <a:prstGeom prst="rect">
            <a:avLst/>
          </a:prstGeom>
        </p:spPr>
      </p:pic>
      <p:pic>
        <p:nvPicPr>
          <p:cNvPr id="6" name="Image 5" descr="Une image contenant capture d’écran, Police, Graphique, conception&#10;&#10;Description générée automatiquement">
            <a:extLst>
              <a:ext uri="{FF2B5EF4-FFF2-40B4-BE49-F238E27FC236}">
                <a16:creationId xmlns:a16="http://schemas.microsoft.com/office/drawing/2014/main" id="{60490CE3-0139-FACB-EF0B-78724281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73" y="2070596"/>
            <a:ext cx="7887370" cy="591229"/>
          </a:xfrm>
          <a:prstGeom prst="rect">
            <a:avLst/>
          </a:prstGeom>
        </p:spPr>
      </p:pic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6BD5DA47-2724-791F-DC95-9495E3A80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84" y="2664120"/>
            <a:ext cx="10414001" cy="901443"/>
          </a:xfrm>
          <a:prstGeom prst="rect">
            <a:avLst/>
          </a:prstGeom>
        </p:spPr>
      </p:pic>
      <p:pic>
        <p:nvPicPr>
          <p:cNvPr id="8" name="Image 7" descr="Une image contenant capture d’écran, Police, Graphique, noir&#10;&#10;Description générée automatiquement">
            <a:extLst>
              <a:ext uri="{FF2B5EF4-FFF2-40B4-BE49-F238E27FC236}">
                <a16:creationId xmlns:a16="http://schemas.microsoft.com/office/drawing/2014/main" id="{A9FEA64C-9B12-6539-D43F-7ED1C8407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72" y="3741649"/>
            <a:ext cx="8074529" cy="564492"/>
          </a:xfrm>
          <a:prstGeom prst="rect">
            <a:avLst/>
          </a:prstGeom>
        </p:spPr>
      </p:pic>
      <p:pic>
        <p:nvPicPr>
          <p:cNvPr id="9" name="Image 8" descr="Une image contenant capture d’écran, Police&#10;&#10;Description générée automatiquement">
            <a:extLst>
              <a:ext uri="{FF2B5EF4-FFF2-40B4-BE49-F238E27FC236}">
                <a16:creationId xmlns:a16="http://schemas.microsoft.com/office/drawing/2014/main" id="{D38DD5FA-8BE2-C9C7-7D80-D490EA1C1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84" y="4404132"/>
            <a:ext cx="10387264" cy="549628"/>
          </a:xfrm>
          <a:prstGeom prst="rect">
            <a:avLst/>
          </a:prstGeom>
        </p:spPr>
      </p:pic>
      <p:pic>
        <p:nvPicPr>
          <p:cNvPr id="10" name="Image 9" descr="Une image contenant capture d’écran, Police, Graphique, conception&#10;&#10;Description générée automatiquement">
            <a:extLst>
              <a:ext uri="{FF2B5EF4-FFF2-40B4-BE49-F238E27FC236}">
                <a16:creationId xmlns:a16="http://schemas.microsoft.com/office/drawing/2014/main" id="{190137BF-3B69-5AD0-D175-DE0084C31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74" y="5171794"/>
            <a:ext cx="7753685" cy="551676"/>
          </a:xfrm>
          <a:prstGeom prst="rect">
            <a:avLst/>
          </a:prstGeom>
        </p:spPr>
      </p:pic>
      <p:pic>
        <p:nvPicPr>
          <p:cNvPr id="11" name="Image 10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F922E7D2-4A99-32E2-5F5F-8C5A60953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473" y="5871655"/>
            <a:ext cx="10561054" cy="54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5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14" y="279209"/>
            <a:ext cx="9477377" cy="1030515"/>
          </a:xfrm>
        </p:spPr>
        <p:txBody>
          <a:bodyPr anchor="ctr">
            <a:normAutofit/>
          </a:bodyPr>
          <a:lstStyle/>
          <a:p>
            <a:r>
              <a:rPr lang="fr-FR" sz="4000" b="1">
                <a:solidFill>
                  <a:srgbClr val="FFFFFF"/>
                </a:solidFill>
                <a:latin typeface="Times New Roman"/>
                <a:cs typeface="Times New Roman"/>
              </a:rPr>
              <a:t>Projet 2 – Lot 1</a:t>
            </a:r>
          </a:p>
          <a:p>
            <a:endParaRPr lang="fr-FR" sz="4000">
              <a:solidFill>
                <a:srgbClr val="FFFFFF"/>
              </a:solidFill>
            </a:endParaRPr>
          </a:p>
        </p:txBody>
      </p:sp>
      <p:pic>
        <p:nvPicPr>
          <p:cNvPr id="4" name="Image 3" descr="Une image contenant Police, Graphique, capture d’écran, graphisme&#10;&#10;Description générée automatiquement">
            <a:extLst>
              <a:ext uri="{FF2B5EF4-FFF2-40B4-BE49-F238E27FC236}">
                <a16:creationId xmlns:a16="http://schemas.microsoft.com/office/drawing/2014/main" id="{E9E995EF-21F5-2E04-2FFE-82EF968D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21" y="1718972"/>
            <a:ext cx="6510422" cy="585952"/>
          </a:xfrm>
          <a:prstGeom prst="rect">
            <a:avLst/>
          </a:prstGeom>
        </p:spPr>
      </p:pic>
      <p:pic>
        <p:nvPicPr>
          <p:cNvPr id="6" name="Image 5" descr="Une image contenant Police, capture d’écran, Graphique, texte&#10;&#10;Description générée automatiquement">
            <a:extLst>
              <a:ext uri="{FF2B5EF4-FFF2-40B4-BE49-F238E27FC236}">
                <a16:creationId xmlns:a16="http://schemas.microsoft.com/office/drawing/2014/main" id="{4E40C198-6DFC-FE67-97AD-BCFE33CE3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05" y="2297860"/>
            <a:ext cx="7967581" cy="551123"/>
          </a:xfrm>
          <a:prstGeom prst="rect">
            <a:avLst/>
          </a:prstGeom>
        </p:spPr>
      </p:pic>
      <p:pic>
        <p:nvPicPr>
          <p:cNvPr id="7" name="Image 6" descr="Une image contenant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79477AB4-37B4-8801-9C66-356A95EF1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16" y="2848688"/>
            <a:ext cx="10975475" cy="385254"/>
          </a:xfrm>
          <a:prstGeom prst="rect">
            <a:avLst/>
          </a:prstGeom>
        </p:spPr>
      </p:pic>
      <p:pic>
        <p:nvPicPr>
          <p:cNvPr id="8" name="Image 7" descr="Une image contenant texte, Police, capture d’écran, Graphique&#10;&#10;Description générée automatiquement">
            <a:extLst>
              <a:ext uri="{FF2B5EF4-FFF2-40B4-BE49-F238E27FC236}">
                <a16:creationId xmlns:a16="http://schemas.microsoft.com/office/drawing/2014/main" id="{BCC44401-AB33-C7E0-44C0-CCF10BF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16" y="3302940"/>
            <a:ext cx="10975474" cy="907174"/>
          </a:xfrm>
          <a:prstGeom prst="rect">
            <a:avLst/>
          </a:prstGeom>
        </p:spPr>
      </p:pic>
      <p:pic>
        <p:nvPicPr>
          <p:cNvPr id="9" name="Image 8" descr="Une image contenant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7A8DD743-3610-E52B-8E75-865800B20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07" y="4329859"/>
            <a:ext cx="8275053" cy="564492"/>
          </a:xfrm>
          <a:prstGeom prst="rect">
            <a:avLst/>
          </a:prstGeom>
        </p:spPr>
      </p:pic>
      <p:pic>
        <p:nvPicPr>
          <p:cNvPr id="10" name="Image 9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37A96AE4-9EFD-2798-A6F4-0BDC31066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173" y="4892340"/>
            <a:ext cx="1749760" cy="1631951"/>
          </a:xfrm>
          <a:prstGeom prst="rect">
            <a:avLst/>
          </a:prstGeom>
        </p:spPr>
      </p:pic>
      <p:pic>
        <p:nvPicPr>
          <p:cNvPr id="11" name="Image 10" descr="Une image contenant capture d’écran, Bleu électrique, bleu&#10;&#10;Description générée automatiquement">
            <a:extLst>
              <a:ext uri="{FF2B5EF4-FFF2-40B4-BE49-F238E27FC236}">
                <a16:creationId xmlns:a16="http://schemas.microsoft.com/office/drawing/2014/main" id="{E843D445-0913-9478-3FEA-59C1A325D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498" y="5369009"/>
            <a:ext cx="1123950" cy="504825"/>
          </a:xfrm>
          <a:prstGeom prst="rect">
            <a:avLst/>
          </a:prstGeom>
        </p:spPr>
      </p:pic>
      <p:pic>
        <p:nvPicPr>
          <p:cNvPr id="12" name="Image 11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2C991D13-180C-0CFE-5DA6-A25472595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2579" y="5320797"/>
            <a:ext cx="7496844" cy="60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4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14" y="279209"/>
            <a:ext cx="9477377" cy="1030515"/>
          </a:xfrm>
        </p:spPr>
        <p:txBody>
          <a:bodyPr anchor="ctr">
            <a:normAutofit/>
          </a:bodyPr>
          <a:lstStyle/>
          <a:p>
            <a:r>
              <a:rPr lang="fr-FR" sz="4000" b="1">
                <a:solidFill>
                  <a:srgbClr val="FFFFFF"/>
                </a:solidFill>
                <a:latin typeface="Times New Roman"/>
                <a:cs typeface="Times New Roman"/>
              </a:rPr>
              <a:t>Projet 2 – Lot 1</a:t>
            </a:r>
          </a:p>
          <a:p>
            <a:endParaRPr lang="fr-FR" sz="4000">
              <a:solidFill>
                <a:srgbClr val="FFFFFF"/>
              </a:solidFill>
            </a:endParaRPr>
          </a:p>
        </p:txBody>
      </p:sp>
      <p:pic>
        <p:nvPicPr>
          <p:cNvPr id="15" name="Image 14" descr="Une image contenant capture d’écran, Graphique, Police, noir&#10;&#10;Description générée automatiquement">
            <a:extLst>
              <a:ext uri="{FF2B5EF4-FFF2-40B4-BE49-F238E27FC236}">
                <a16:creationId xmlns:a16="http://schemas.microsoft.com/office/drawing/2014/main" id="{FC288C16-A678-3918-F6FA-E3DECAD4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08" y="1708421"/>
            <a:ext cx="7188679" cy="666328"/>
          </a:xfrm>
          <a:prstGeom prst="rect">
            <a:avLst/>
          </a:prstGeom>
        </p:spPr>
      </p:pic>
      <p:pic>
        <p:nvPicPr>
          <p:cNvPr id="18" name="Image 17" descr="Une image contenant texte, capture d’écran, logiciel, nombre&#10;&#10;Description générée automatiquement">
            <a:extLst>
              <a:ext uri="{FF2B5EF4-FFF2-40B4-BE49-F238E27FC236}">
                <a16:creationId xmlns:a16="http://schemas.microsoft.com/office/drawing/2014/main" id="{AB48859B-DFC0-95E3-E00C-52C7D8D2B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37" y="2484197"/>
            <a:ext cx="10653623" cy="391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8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62" y="433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Projet 2 – Lot 2: Mapper</a:t>
            </a:r>
            <a:endParaRPr lang="fr-FR" sz="4000"/>
          </a:p>
        </p:txBody>
      </p:sp>
      <p:pic>
        <p:nvPicPr>
          <p:cNvPr id="2" name="Image 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7CFF09-CC27-9953-87B4-D1E654B1B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1909002"/>
            <a:ext cx="10266949" cy="4590731"/>
          </a:xfrm>
          <a:prstGeom prst="rect">
            <a:avLst/>
          </a:prstGeom>
        </p:spPr>
      </p:pic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C0DF995-B4DB-332A-C75F-4E10EB0DF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42" y="2076115"/>
            <a:ext cx="5621255" cy="42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3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4800" b="1" err="1">
                <a:solidFill>
                  <a:srgbClr val="FFFFFF"/>
                </a:solidFill>
                <a:latin typeface="Times New Roman"/>
                <a:cs typeface="Times New Roman"/>
              </a:rPr>
              <a:t>Projet</a:t>
            </a:r>
            <a:r>
              <a:rPr lang="en-US" sz="4800" b="1">
                <a:solidFill>
                  <a:srgbClr val="FFFFFF"/>
                </a:solidFill>
                <a:latin typeface="Times New Roman"/>
                <a:cs typeface="Times New Roman"/>
              </a:rPr>
              <a:t> 2 - LOT 2: Reducer</a:t>
            </a:r>
            <a:endParaRPr lang="en-US" sz="4800"/>
          </a:p>
        </p:txBody>
      </p:sp>
      <p:pic>
        <p:nvPicPr>
          <p:cNvPr id="8" name="Content Placeholder 7" descr="A person wearing a panda mask&#10;&#10;Description automatically generated">
            <a:extLst>
              <a:ext uri="{FF2B5EF4-FFF2-40B4-BE49-F238E27FC236}">
                <a16:creationId xmlns:a16="http://schemas.microsoft.com/office/drawing/2014/main" id="{6533F0DE-F888-F4CF-BE5E-4E65D8210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9610" y="1935979"/>
            <a:ext cx="3997831" cy="399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AA695A-7183-AE00-7302-0DA928933191}"/>
              </a:ext>
            </a:extLst>
          </p:cNvPr>
          <p:cNvSpPr txBox="1"/>
          <p:nvPr/>
        </p:nvSpPr>
        <p:spPr>
          <a:xfrm>
            <a:off x="589262" y="2101866"/>
            <a:ext cx="658469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000">
                <a:latin typeface="Times New Roman"/>
                <a:ea typeface="+mn-lt"/>
                <a:cs typeface="+mn-lt"/>
              </a:rPr>
              <a:t>Manipulation des données avec Pandas.</a:t>
            </a:r>
            <a:endParaRPr lang="en-US" sz="3000">
              <a:latin typeface="Times New Roman"/>
              <a:cs typeface="Times New Roman"/>
            </a:endParaRPr>
          </a:p>
          <a:p>
            <a:pPr marL="457200" indent="-457200">
              <a:buFont typeface="Wingdings"/>
              <a:buChar char="Ø"/>
            </a:pPr>
            <a:endParaRPr lang="en-US" sz="3000">
              <a:latin typeface="Times New Roman"/>
              <a:ea typeface="+mn-lt"/>
              <a:cs typeface="+mn-lt"/>
            </a:endParaRPr>
          </a:p>
          <a:p>
            <a:pPr marL="457200" indent="-457200">
              <a:buFont typeface="Wingdings"/>
              <a:buChar char="Ø"/>
            </a:pPr>
            <a:r>
              <a:rPr lang="en-US" sz="3000">
                <a:latin typeface="Times New Roman"/>
                <a:ea typeface="+mn-lt"/>
                <a:cs typeface="+mn-lt"/>
              </a:rPr>
              <a:t>Analyse par </a:t>
            </a:r>
            <a:r>
              <a:rPr lang="en-US" sz="3000" err="1">
                <a:latin typeface="Times New Roman"/>
                <a:ea typeface="+mn-lt"/>
                <a:cs typeface="+mn-lt"/>
              </a:rPr>
              <a:t>ville</a:t>
            </a:r>
            <a:r>
              <a:rPr lang="en-US" sz="3000">
                <a:latin typeface="Times New Roman"/>
                <a:ea typeface="+mn-lt"/>
                <a:cs typeface="+mn-lt"/>
              </a:rPr>
              <a:t>.</a:t>
            </a:r>
            <a:endParaRPr lang="en-US" sz="3000">
              <a:latin typeface="Times New Roman"/>
              <a:cs typeface="Times New Roman"/>
            </a:endParaRPr>
          </a:p>
          <a:p>
            <a:pPr marL="457200" indent="-457200">
              <a:buFont typeface="Wingdings"/>
              <a:buChar char="Ø"/>
            </a:pPr>
            <a:endParaRPr lang="en-US" sz="3000">
              <a:latin typeface="Times New Roman"/>
              <a:ea typeface="+mn-lt"/>
              <a:cs typeface="+mn-lt"/>
            </a:endParaRPr>
          </a:p>
          <a:p>
            <a:pPr marL="457200" indent="-457200">
              <a:buFont typeface="Wingdings"/>
              <a:buChar char="Ø"/>
            </a:pPr>
            <a:r>
              <a:rPr lang="en-US" sz="3000" err="1">
                <a:latin typeface="Times New Roman"/>
                <a:ea typeface="+mn-lt"/>
                <a:cs typeface="+mn-lt"/>
              </a:rPr>
              <a:t>Visualisation</a:t>
            </a:r>
            <a:r>
              <a:rPr lang="en-US" sz="3000">
                <a:latin typeface="Times New Roman"/>
                <a:ea typeface="+mn-lt"/>
                <a:cs typeface="+mn-lt"/>
              </a:rPr>
              <a:t> avec Matplotlib.</a:t>
            </a:r>
            <a:endParaRPr lang="en-US" sz="3000">
              <a:latin typeface="Times New Roman"/>
              <a:cs typeface="Times New Roman"/>
            </a:endParaRPr>
          </a:p>
          <a:p>
            <a:endParaRPr lang="en-US" sz="3000">
              <a:latin typeface="Times New Roman"/>
              <a:ea typeface="+mn-lt"/>
              <a:cs typeface="Times New Roman"/>
            </a:endParaRPr>
          </a:p>
          <a:p>
            <a:pPr marL="457200" indent="-457200">
              <a:buFont typeface="Wingdings"/>
              <a:buChar char="Ø"/>
            </a:pPr>
            <a:r>
              <a:rPr lang="en-US" sz="3000" err="1">
                <a:latin typeface="Times New Roman"/>
                <a:ea typeface="+mn-lt"/>
                <a:cs typeface="+mn-lt"/>
              </a:rPr>
              <a:t>Récupération</a:t>
            </a:r>
            <a:r>
              <a:rPr lang="en-US" sz="3000">
                <a:latin typeface="Times New Roman"/>
                <a:ea typeface="+mn-lt"/>
                <a:cs typeface="+mn-lt"/>
              </a:rPr>
              <a:t> des </a:t>
            </a:r>
            <a:r>
              <a:rPr lang="en-US" sz="3000" err="1">
                <a:latin typeface="Times New Roman"/>
                <a:ea typeface="+mn-lt"/>
                <a:cs typeface="+mn-lt"/>
              </a:rPr>
              <a:t>résultats</a:t>
            </a:r>
            <a:r>
              <a:rPr lang="en-US" sz="3000">
                <a:latin typeface="Times New Roman"/>
                <a:ea typeface="+mn-lt"/>
                <a:cs typeface="+mn-lt"/>
              </a:rPr>
              <a:t>.</a:t>
            </a:r>
            <a:endParaRPr lang="en-US" sz="3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518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Introduction</a:t>
            </a:r>
            <a:endParaRPr lang="fr-FR" sz="400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0C57DB6-2236-8B0F-2618-67475ED87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3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fr-FR" err="1"/>
              <a:t>Poec</a:t>
            </a:r>
            <a:r>
              <a:rPr lang="fr-FR"/>
              <a:t> </a:t>
            </a:r>
            <a:r>
              <a:rPr lang="fr-FR" err="1"/>
              <a:t>Diginamic</a:t>
            </a:r>
            <a:r>
              <a:rPr lang="fr-FR"/>
              <a:t> Data 2023-2024</a:t>
            </a:r>
          </a:p>
          <a:p>
            <a:endParaRPr lang="fr-FR"/>
          </a:p>
          <a:p>
            <a:r>
              <a:rPr lang="fr-FR"/>
              <a:t>Technologies et problématiques variées</a:t>
            </a:r>
          </a:p>
          <a:p>
            <a:endParaRPr lang="fr-FR"/>
          </a:p>
          <a:p>
            <a:r>
              <a:rPr lang="fr-FR"/>
              <a:t>Mise en application sur 3 projets</a:t>
            </a:r>
          </a:p>
        </p:txBody>
      </p:sp>
    </p:spTree>
    <p:extLst>
      <p:ext uri="{BB962C8B-B14F-4D97-AF65-F5344CB8AC3E}">
        <p14:creationId xmlns:p14="http://schemas.microsoft.com/office/powerpoint/2010/main" val="323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21" y="357168"/>
            <a:ext cx="9895951" cy="1033669"/>
          </a:xfrm>
        </p:spPr>
        <p:txBody>
          <a:bodyPr>
            <a:normAutofit/>
          </a:bodyPr>
          <a:lstStyle/>
          <a:p>
            <a:pPr algn="just"/>
            <a:r>
              <a:rPr lang="en-US" sz="4800" b="1" err="1">
                <a:solidFill>
                  <a:srgbClr val="FFFFFF"/>
                </a:solidFill>
                <a:latin typeface="Times New Roman"/>
                <a:cs typeface="Times New Roman"/>
              </a:rPr>
              <a:t>Projet</a:t>
            </a:r>
            <a:r>
              <a:rPr lang="en-US" sz="4800" b="1">
                <a:solidFill>
                  <a:srgbClr val="FFFFFF"/>
                </a:solidFill>
                <a:latin typeface="Times New Roman"/>
                <a:cs typeface="Times New Roman"/>
              </a:rPr>
              <a:t> 2 - LOT 2: Resultats</a:t>
            </a:r>
            <a:endParaRPr lang="fr-FR" sz="48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Content Placeholder 1" descr="A colorful pie chart with white text&#10;&#10;Description automatically generated">
            <a:extLst>
              <a:ext uri="{FF2B5EF4-FFF2-40B4-BE49-F238E27FC236}">
                <a16:creationId xmlns:a16="http://schemas.microsoft.com/office/drawing/2014/main" id="{AB7E2251-D68C-6D7A-291B-4B863C7A2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640" y="1944642"/>
            <a:ext cx="4137546" cy="3826403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A2D17F-37C5-FEDC-1FF2-8CEE7DDF3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3" t="6338" r="2323" b="5986"/>
          <a:stretch/>
        </p:blipFill>
        <p:spPr>
          <a:xfrm>
            <a:off x="5116327" y="2732324"/>
            <a:ext cx="6598603" cy="1795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3CBC60-F19F-6910-B3B8-031301F2DEAF}"/>
              </a:ext>
            </a:extLst>
          </p:cNvPr>
          <p:cNvSpPr txBox="1"/>
          <p:nvPr/>
        </p:nvSpPr>
        <p:spPr>
          <a:xfrm>
            <a:off x="1021582" y="5786176"/>
            <a:ext cx="3483428" cy="6547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latin typeface="Times New Roman"/>
                <a:ea typeface="+mn-lt"/>
                <a:cs typeface="+mn-lt"/>
              </a:rPr>
              <a:t>Représentation</a:t>
            </a:r>
            <a:r>
              <a:rPr lang="en-US" b="1">
                <a:latin typeface="Times New Roman"/>
                <a:ea typeface="+mn-lt"/>
                <a:cs typeface="+mn-lt"/>
              </a:rPr>
              <a:t> des </a:t>
            </a:r>
            <a:r>
              <a:rPr lang="en-US" b="1" err="1">
                <a:latin typeface="Times New Roman"/>
                <a:ea typeface="+mn-lt"/>
                <a:cs typeface="+mn-lt"/>
              </a:rPr>
              <a:t>résultats</a:t>
            </a:r>
            <a:r>
              <a:rPr lang="en-US" b="1">
                <a:latin typeface="Times New Roman"/>
                <a:ea typeface="+mn-lt"/>
                <a:cs typeface="+mn-lt"/>
              </a:rPr>
              <a:t> avec </a:t>
            </a:r>
            <a:r>
              <a:rPr lang="en-US" b="1" err="1">
                <a:latin typeface="Times New Roman"/>
                <a:ea typeface="+mn-lt"/>
                <a:cs typeface="+mn-lt"/>
              </a:rPr>
              <a:t>Matplot</a:t>
            </a:r>
            <a:endParaRPr lang="en-US" b="1" err="1"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79682-F94D-9102-68EC-31DBD4889198}"/>
              </a:ext>
            </a:extLst>
          </p:cNvPr>
          <p:cNvSpPr txBox="1"/>
          <p:nvPr/>
        </p:nvSpPr>
        <p:spPr>
          <a:xfrm>
            <a:off x="6464439" y="4756219"/>
            <a:ext cx="42119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latin typeface="Times New Roman"/>
                <a:ea typeface="+mn-lt"/>
                <a:cs typeface="+mn-lt"/>
              </a:rPr>
              <a:t>Représentation</a:t>
            </a:r>
            <a:r>
              <a:rPr lang="en-US" b="1">
                <a:latin typeface="Times New Roman"/>
                <a:ea typeface="+mn-lt"/>
                <a:cs typeface="+mn-lt"/>
              </a:rPr>
              <a:t> des </a:t>
            </a:r>
            <a:r>
              <a:rPr lang="en-US" b="1" err="1">
                <a:latin typeface="Times New Roman"/>
                <a:ea typeface="+mn-lt"/>
                <a:cs typeface="+mn-lt"/>
              </a:rPr>
              <a:t>résultats</a:t>
            </a:r>
            <a:r>
              <a:rPr lang="en-US" b="1">
                <a:latin typeface="Times New Roman"/>
                <a:ea typeface="+mn-lt"/>
                <a:cs typeface="+mn-lt"/>
              </a:rPr>
              <a:t> </a:t>
            </a:r>
            <a:r>
              <a:rPr lang="en-US" b="1" err="1">
                <a:latin typeface="Times New Roman"/>
                <a:ea typeface="+mn-lt"/>
                <a:cs typeface="+mn-lt"/>
              </a:rPr>
              <a:t>en</a:t>
            </a:r>
            <a:r>
              <a:rPr lang="en-US" b="1">
                <a:latin typeface="Times New Roman"/>
                <a:ea typeface="+mn-lt"/>
                <a:cs typeface="+mn-lt"/>
              </a:rPr>
              <a:t> XLSX</a:t>
            </a:r>
          </a:p>
        </p:txBody>
      </p:sp>
    </p:spTree>
    <p:extLst>
      <p:ext uri="{BB962C8B-B14F-4D97-AF65-F5344CB8AC3E}">
        <p14:creationId xmlns:p14="http://schemas.microsoft.com/office/powerpoint/2010/main" val="61784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22" y="43204"/>
            <a:ext cx="1086729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fr-FR" sz="4800" b="1">
                <a:solidFill>
                  <a:srgbClr val="FFFFFF"/>
                </a:solidFill>
                <a:latin typeface="Times New Roman"/>
                <a:cs typeface="Times New Roman"/>
              </a:rPr>
              <a:t>Projet 2 – Connection ODBC/</a:t>
            </a:r>
            <a:r>
              <a:rPr lang="fr-FR" sz="4800" b="1" err="1">
                <a:solidFill>
                  <a:srgbClr val="FFFFFF"/>
                </a:solidFill>
                <a:latin typeface="Times New Roman"/>
                <a:cs typeface="Times New Roman"/>
              </a:rPr>
              <a:t>PowerBI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DCD17D-DCF8-CC17-D59D-B02EEDEA8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1930" y="3052088"/>
            <a:ext cx="3715975" cy="284510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81DDF-C695-ACA5-7C93-2EE6CE197122}"/>
              </a:ext>
            </a:extLst>
          </p:cNvPr>
          <p:cNvSpPr txBox="1"/>
          <p:nvPr/>
        </p:nvSpPr>
        <p:spPr>
          <a:xfrm>
            <a:off x="458377" y="6195883"/>
            <a:ext cx="3117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Configuration de </a:t>
            </a:r>
            <a:r>
              <a:rPr lang="en-US" b="1" err="1">
                <a:ea typeface="+mn-lt"/>
                <a:cs typeface="+mn-lt"/>
              </a:rPr>
              <a:t>l'API</a:t>
            </a:r>
            <a:r>
              <a:rPr lang="en-US" b="1">
                <a:ea typeface="+mn-lt"/>
                <a:cs typeface="+mn-lt"/>
              </a:rPr>
              <a:t> ODBC</a:t>
            </a:r>
          </a:p>
        </p:txBody>
      </p:sp>
      <p:pic>
        <p:nvPicPr>
          <p:cNvPr id="9" name="Image 2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0D73BE0E-0407-68DE-DE7F-47E1F3304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58" y="1063009"/>
            <a:ext cx="12216812" cy="1978056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088910A-E6EF-5605-E247-5175202B7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20" y="3128492"/>
            <a:ext cx="3604219" cy="2895392"/>
          </a:xfrm>
          <a:prstGeom prst="rect">
            <a:avLst/>
          </a:prstGeom>
        </p:spPr>
      </p:pic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973F2163-A011-F166-659F-05B872CB2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59" y="5007064"/>
            <a:ext cx="435524" cy="441528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D34046A6-3B8E-5D98-D59C-1D7038742F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571" b="535"/>
          <a:stretch/>
        </p:blipFill>
        <p:spPr>
          <a:xfrm>
            <a:off x="4162214" y="3314908"/>
            <a:ext cx="3277784" cy="2093784"/>
          </a:xfrm>
          <a:prstGeom prst="rect">
            <a:avLst/>
          </a:prstGeom>
        </p:spPr>
      </p:pic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C5EF8ED1-407A-3DA8-86DF-0E5823E76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1176" y="5184490"/>
            <a:ext cx="476288" cy="453537"/>
          </a:xfrm>
          <a:prstGeom prst="rect">
            <a:avLst/>
          </a:prstGeom>
        </p:spPr>
      </p:pic>
      <p:pic>
        <p:nvPicPr>
          <p:cNvPr id="20" name="Graphic 19" descr="Badge 3 with solid fill">
            <a:extLst>
              <a:ext uri="{FF2B5EF4-FFF2-40B4-BE49-F238E27FC236}">
                <a16:creationId xmlns:a16="http://schemas.microsoft.com/office/drawing/2014/main" id="{CD52016E-A998-6C82-E17E-C1E12B002C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7393" y="5232679"/>
            <a:ext cx="495719" cy="4789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953A5-848C-11EC-7BBA-288B8EDA8702}"/>
              </a:ext>
            </a:extLst>
          </p:cNvPr>
          <p:cNvSpPr txBox="1"/>
          <p:nvPr/>
        </p:nvSpPr>
        <p:spPr>
          <a:xfrm>
            <a:off x="4059036" y="6137266"/>
            <a:ext cx="37627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+mn-lt"/>
                <a:cs typeface="+mn-lt"/>
              </a:rPr>
              <a:t>Connexion</a:t>
            </a:r>
            <a:r>
              <a:rPr lang="en-US" b="1">
                <a:ea typeface="+mn-lt"/>
                <a:cs typeface="+mn-lt"/>
              </a:rPr>
              <a:t> ODBC &gt; </a:t>
            </a:r>
            <a:r>
              <a:rPr lang="en-US" b="1" err="1">
                <a:ea typeface="+mn-lt"/>
                <a:cs typeface="+mn-lt"/>
              </a:rPr>
              <a:t>PowerBI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4CE2E-E71F-D7FB-1320-51318BA68237}"/>
              </a:ext>
            </a:extLst>
          </p:cNvPr>
          <p:cNvSpPr txBox="1"/>
          <p:nvPr/>
        </p:nvSpPr>
        <p:spPr>
          <a:xfrm>
            <a:off x="8178859" y="6061904"/>
            <a:ext cx="35701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ea typeface="+mn-lt"/>
                <a:cs typeface="+mn-lt"/>
              </a:rPr>
              <a:t>Vérification</a:t>
            </a:r>
            <a:r>
              <a:rPr lang="en-US" b="1">
                <a:ea typeface="+mn-lt"/>
                <a:cs typeface="+mn-lt"/>
              </a:rPr>
              <a:t> et </a:t>
            </a:r>
            <a:r>
              <a:rPr lang="en-US" b="1" err="1">
                <a:ea typeface="+mn-lt"/>
                <a:cs typeface="+mn-lt"/>
              </a:rPr>
              <a:t>prévisualisation</a:t>
            </a:r>
            <a:r>
              <a:rPr lang="en-US" b="1">
                <a:ea typeface="+mn-lt"/>
                <a:cs typeface="+mn-lt"/>
              </a:rPr>
              <a:t> des données dans HBase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018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52" y="160067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Projet 2 – </a:t>
            </a:r>
            <a:r>
              <a:rPr lang="fr-FR" sz="4000">
                <a:solidFill>
                  <a:srgbClr val="FFFFFF"/>
                </a:solidFill>
                <a:ea typeface="+mj-lt"/>
                <a:cs typeface="+mj-lt"/>
              </a:rPr>
              <a:t>Tableau de bord des analyses</a:t>
            </a:r>
            <a:endParaRPr lang="fr-FR" sz="4000"/>
          </a:p>
        </p:txBody>
      </p:sp>
      <p:pic>
        <p:nvPicPr>
          <p:cNvPr id="7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DAE654-0A3B-56FB-8DBB-6FA9941F7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" b="572"/>
          <a:stretch/>
        </p:blipFill>
        <p:spPr>
          <a:xfrm>
            <a:off x="17" y="1307866"/>
            <a:ext cx="12278208" cy="55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95F951-66FC-D826-6EC2-BEAF7029F405}"/>
              </a:ext>
            </a:extLst>
          </p:cNvPr>
          <p:cNvSpPr txBox="1"/>
          <p:nvPr/>
        </p:nvSpPr>
        <p:spPr>
          <a:xfrm>
            <a:off x="2834640" y="365760"/>
            <a:ext cx="583184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</a:rPr>
              <a:t>PROJET 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7244A0C-475F-A6BF-F57A-59A91CA19528}"/>
              </a:ext>
            </a:extLst>
          </p:cNvPr>
          <p:cNvSpPr txBox="1"/>
          <p:nvPr/>
        </p:nvSpPr>
        <p:spPr>
          <a:xfrm>
            <a:off x="1278399" y="1685699"/>
            <a:ext cx="92903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8000" b="1">
                <a:solidFill>
                  <a:srgbClr val="FFFFFF"/>
                </a:solidFill>
                <a:latin typeface="Arial Nova"/>
              </a:rPr>
              <a:t>Machine Learning</a:t>
            </a:r>
          </a:p>
        </p:txBody>
      </p:sp>
      <p:pic>
        <p:nvPicPr>
          <p:cNvPr id="5" name="Image 4" descr="pandas (software) - Wikipedia">
            <a:extLst>
              <a:ext uri="{FF2B5EF4-FFF2-40B4-BE49-F238E27FC236}">
                <a16:creationId xmlns:a16="http://schemas.microsoft.com/office/drawing/2014/main" id="{617F5ADB-E131-F9E2-87D3-04357BD6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917661"/>
            <a:ext cx="2743200" cy="1123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 6" descr="scikit-learn - Wikipedia">
            <a:extLst>
              <a:ext uri="{FF2B5EF4-FFF2-40B4-BE49-F238E27FC236}">
                <a16:creationId xmlns:a16="http://schemas.microsoft.com/office/drawing/2014/main" id="{3549F095-4982-25B0-616B-D3059939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400" y="3736687"/>
            <a:ext cx="2743200" cy="1485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Image 7" descr="Streamlit • A faster way to build and share data apps">
            <a:extLst>
              <a:ext uri="{FF2B5EF4-FFF2-40B4-BE49-F238E27FC236}">
                <a16:creationId xmlns:a16="http://schemas.microsoft.com/office/drawing/2014/main" id="{49A44BDF-DF72-DAD8-E957-3D4C843F5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855" y="3674774"/>
            <a:ext cx="2743200" cy="1609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6573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Projet 3 - Objectifs</a:t>
            </a:r>
            <a:endParaRPr lang="fr-FR" sz="400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0C57DB6-2236-8B0F-2618-67475ED87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endParaRPr lang="fr-FR" sz="2000"/>
          </a:p>
          <a:p>
            <a:r>
              <a:rPr lang="fr-FR">
                <a:latin typeface="Calibri"/>
                <a:ea typeface="Calibri"/>
                <a:cs typeface="Calibri"/>
              </a:rPr>
              <a:t>Application de création et utilisation de modèles de ML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fr-FR">
              <a:latin typeface="Calibri"/>
              <a:ea typeface="Calibri"/>
              <a:cs typeface="Calibri"/>
            </a:endParaRPr>
          </a:p>
          <a:p>
            <a:r>
              <a:rPr lang="fr-FR">
                <a:latin typeface="Calibri"/>
                <a:ea typeface="Calibri"/>
                <a:cs typeface="Calibri"/>
              </a:rPr>
              <a:t>Découverte de </a:t>
            </a:r>
            <a:r>
              <a:rPr lang="fr-FR" err="1">
                <a:latin typeface="Calibri"/>
                <a:ea typeface="Calibri"/>
                <a:cs typeface="Calibri"/>
              </a:rPr>
              <a:t>Streamlit</a:t>
            </a:r>
            <a:endParaRPr lang="fr-FR">
              <a:latin typeface="Calibri"/>
              <a:ea typeface="Calibri"/>
              <a:cs typeface="Calibri"/>
            </a:endParaRPr>
          </a:p>
          <a:p>
            <a:endParaRPr lang="fr-FR">
              <a:latin typeface="Calibri"/>
              <a:ea typeface="Calibri"/>
              <a:cs typeface="Calibri"/>
            </a:endParaRPr>
          </a:p>
          <a:p>
            <a:r>
              <a:rPr lang="fr-FR" err="1">
                <a:latin typeface="Calibri"/>
                <a:ea typeface="Calibri"/>
                <a:cs typeface="Calibri"/>
              </a:rPr>
              <a:t>Datasets</a:t>
            </a:r>
            <a:r>
              <a:rPr lang="fr-FR">
                <a:latin typeface="Calibri"/>
                <a:ea typeface="Calibri"/>
                <a:cs typeface="Calibri"/>
              </a:rPr>
              <a:t> d'exemple : Vin et Diabète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fr-FR">
              <a:latin typeface="Calibri"/>
              <a:ea typeface="Calibri"/>
              <a:cs typeface="Calibri"/>
            </a:endParaRPr>
          </a:p>
          <a:p>
            <a:r>
              <a:rPr lang="fr-FR">
                <a:latin typeface="Calibri"/>
                <a:cs typeface="Calibri"/>
              </a:rPr>
              <a:t>Mise en pratique de 2 types de ML : Récursivité et Classification</a:t>
            </a:r>
          </a:p>
          <a:p>
            <a:endParaRPr lang="fr-FR">
              <a:latin typeface="Calibri"/>
              <a:cs typeface="Calibri"/>
            </a:endParaRPr>
          </a:p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290636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fr-FR" sz="3600"/>
              <a:t>Architecture &amp; fonctionnalités</a:t>
            </a:r>
          </a:p>
        </p:txBody>
      </p:sp>
      <p:pic>
        <p:nvPicPr>
          <p:cNvPr id="2" name="Espace réservé du contenu 1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1F50C23F-F2A1-2B62-178C-18D07FD90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D102C69-C682-A249-0E31-CFA89DDBD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830469" cy="30134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latin typeface="Calibri"/>
                <a:ea typeface="Calibri"/>
                <a:cs typeface="Calibri"/>
              </a:rPr>
              <a:t>Import / Export données</a:t>
            </a:r>
            <a:endParaRPr lang="fr-FR" sz="1800"/>
          </a:p>
          <a:p>
            <a:r>
              <a:rPr lang="en-US" sz="1800">
                <a:latin typeface="Calibri"/>
                <a:ea typeface="Calibri"/>
                <a:cs typeface="Calibri"/>
              </a:rPr>
              <a:t>Data Management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err="1">
                <a:latin typeface="Calibri"/>
                <a:ea typeface="Calibri"/>
                <a:cs typeface="Calibri"/>
              </a:rPr>
              <a:t>Statistiques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err="1">
                <a:latin typeface="Calibri"/>
                <a:ea typeface="Calibri"/>
                <a:cs typeface="Calibri"/>
              </a:rPr>
              <a:t>Nettoyage</a:t>
            </a:r>
            <a:endParaRPr lang="en-US" sz="1800">
              <a:latin typeface="Calibri"/>
              <a:ea typeface="Calibri"/>
              <a:cs typeface="Calibri"/>
            </a:endParaRPr>
          </a:p>
          <a:p>
            <a:r>
              <a:rPr lang="en-US" sz="1800" err="1">
                <a:latin typeface="Calibri"/>
                <a:ea typeface="Calibri"/>
                <a:cs typeface="Calibri"/>
              </a:rPr>
              <a:t>Préparation</a:t>
            </a:r>
            <a:r>
              <a:rPr lang="en-US" sz="1800">
                <a:latin typeface="Calibri"/>
                <a:ea typeface="Calibri"/>
                <a:cs typeface="Calibri"/>
              </a:rPr>
              <a:t> ( </a:t>
            </a:r>
            <a:r>
              <a:rPr lang="en-US" sz="1800" err="1">
                <a:latin typeface="Calibri"/>
                <a:ea typeface="Calibri"/>
                <a:cs typeface="Calibri"/>
              </a:rPr>
              <a:t>Encodage</a:t>
            </a:r>
            <a:r>
              <a:rPr lang="en-US" sz="1800">
                <a:latin typeface="Calibri"/>
                <a:ea typeface="Calibri"/>
                <a:cs typeface="Calibri"/>
              </a:rPr>
              <a:t> &amp; </a:t>
            </a:r>
            <a:r>
              <a:rPr lang="en-US" sz="1800" err="1">
                <a:latin typeface="Calibri"/>
                <a:ea typeface="Calibri"/>
                <a:cs typeface="Calibri"/>
              </a:rPr>
              <a:t>Standardisation</a:t>
            </a:r>
            <a:r>
              <a:rPr lang="en-US" sz="1800">
                <a:latin typeface="Calibri"/>
                <a:ea typeface="Calibri"/>
                <a:cs typeface="Calibri"/>
              </a:rPr>
              <a:t> )</a:t>
            </a:r>
          </a:p>
          <a:p>
            <a:r>
              <a:rPr lang="en-US" sz="1800" err="1">
                <a:latin typeface="Calibri"/>
                <a:ea typeface="Calibri"/>
                <a:cs typeface="Calibri"/>
              </a:rPr>
              <a:t>Création</a:t>
            </a:r>
            <a:r>
              <a:rPr lang="en-US" sz="1800">
                <a:latin typeface="Calibri"/>
                <a:ea typeface="Calibri"/>
                <a:cs typeface="Calibri"/>
              </a:rPr>
              <a:t> </a:t>
            </a:r>
            <a:r>
              <a:rPr lang="en-US" sz="1800" err="1">
                <a:latin typeface="Calibri"/>
                <a:ea typeface="Calibri"/>
                <a:cs typeface="Calibri"/>
              </a:rPr>
              <a:t>Modèle</a:t>
            </a:r>
            <a:endParaRPr lang="en-US" sz="1800">
              <a:latin typeface="Calibri"/>
              <a:ea typeface="Calibri"/>
              <a:cs typeface="Calibri"/>
            </a:endParaRPr>
          </a:p>
          <a:p>
            <a:r>
              <a:rPr lang="en-US" sz="1800" err="1">
                <a:latin typeface="Calibri"/>
                <a:ea typeface="Calibri"/>
                <a:cs typeface="Calibri"/>
              </a:rPr>
              <a:t>Utilisation</a:t>
            </a:r>
            <a:r>
              <a:rPr lang="en-US" sz="1800">
                <a:latin typeface="Calibri"/>
                <a:ea typeface="Calibri"/>
                <a:cs typeface="Calibri"/>
              </a:rPr>
              <a:t> / export</a:t>
            </a:r>
          </a:p>
          <a:p>
            <a:r>
              <a:rPr lang="en-US" sz="1800">
                <a:latin typeface="Calibri"/>
                <a:ea typeface="Calibri"/>
                <a:cs typeface="Calibri"/>
              </a:rPr>
              <a:t>2 </a:t>
            </a:r>
            <a:r>
              <a:rPr lang="en-US" sz="1800" err="1">
                <a:latin typeface="Calibri"/>
                <a:ea typeface="Calibri"/>
                <a:cs typeface="Calibri"/>
              </a:rPr>
              <a:t>traitements</a:t>
            </a:r>
            <a:r>
              <a:rPr lang="en-US" sz="1800">
                <a:latin typeface="Calibri"/>
                <a:ea typeface="Calibri"/>
                <a:cs typeface="Calibri"/>
              </a:rPr>
              <a:t> </a:t>
            </a:r>
            <a:r>
              <a:rPr lang="en-US" sz="1800" err="1">
                <a:latin typeface="Calibri"/>
                <a:ea typeface="Calibri"/>
                <a:cs typeface="Calibri"/>
              </a:rPr>
              <a:t>spécifiques</a:t>
            </a:r>
            <a:r>
              <a:rPr lang="en-US" sz="1800">
                <a:latin typeface="Calibri"/>
                <a:ea typeface="Calibri"/>
                <a:cs typeface="Calibri"/>
              </a:rPr>
              <a:t> </a:t>
            </a:r>
            <a:r>
              <a:rPr lang="en-US" sz="1800" err="1">
                <a:latin typeface="Calibri"/>
                <a:ea typeface="Calibri"/>
                <a:cs typeface="Calibri"/>
              </a:rPr>
              <a:t>exploratoires</a:t>
            </a:r>
            <a:endParaRPr lang="en-US" sz="18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69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capture d’écran, Rectangle, conception&#10;&#10;Description générée automatiquement">
            <a:extLst>
              <a:ext uri="{FF2B5EF4-FFF2-40B4-BE49-F238E27FC236}">
                <a16:creationId xmlns:a16="http://schemas.microsoft.com/office/drawing/2014/main" id="{D4F21344-04AB-24F3-89AA-C81D26155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0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Projet 3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6428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Projet 3 - Modèles</a:t>
            </a:r>
            <a:endParaRPr lang="fr-FR" sz="4000"/>
          </a:p>
        </p:txBody>
      </p:sp>
      <p:pic>
        <p:nvPicPr>
          <p:cNvPr id="7" name="Image 6" descr="Une image contenant texte, bouteille&#10;&#10;Description générée automatiquement">
            <a:extLst>
              <a:ext uri="{FF2B5EF4-FFF2-40B4-BE49-F238E27FC236}">
                <a16:creationId xmlns:a16="http://schemas.microsoft.com/office/drawing/2014/main" id="{7A42C2FF-5529-52F2-B950-B4A2266D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6" y="1599482"/>
            <a:ext cx="12048223" cy="52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7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Projet 3 – Jeu de données1</a:t>
            </a:r>
            <a:endParaRPr lang="fr-FR" sz="4000"/>
          </a:p>
        </p:txBody>
      </p:sp>
      <p:pic>
        <p:nvPicPr>
          <p:cNvPr id="2" name="Image 1" descr="Une image contenant texte, capture d’écran, Police, affichage&#10;&#10;Description générée automatiquement">
            <a:extLst>
              <a:ext uri="{FF2B5EF4-FFF2-40B4-BE49-F238E27FC236}">
                <a16:creationId xmlns:a16="http://schemas.microsoft.com/office/drawing/2014/main" id="{34A3E51D-9785-7614-10A4-B22C4A7C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9" y="1599482"/>
            <a:ext cx="11933205" cy="53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2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Projet 3 – étude de données</a:t>
            </a:r>
            <a:endParaRPr lang="fr-FR" sz="4000"/>
          </a:p>
        </p:txBody>
      </p:sp>
      <p:pic>
        <p:nvPicPr>
          <p:cNvPr id="2" name="Image 1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2993DA2E-BF6B-993A-0F14-2E1B1BCC9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62" y="2081379"/>
            <a:ext cx="6353125" cy="5089585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0F686E-F215-98B7-71D0-3D369481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53" y="2082149"/>
            <a:ext cx="5876944" cy="4974567"/>
          </a:xfrm>
          <a:prstGeom prst="rect">
            <a:avLst/>
          </a:prstGeom>
        </p:spPr>
      </p:pic>
      <p:pic>
        <p:nvPicPr>
          <p:cNvPr id="4" name="Image 3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030E627B-580E-8DC1-A37F-981D101A6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462" y="2075808"/>
            <a:ext cx="1733011" cy="14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Présentation groupe 3</a:t>
            </a:r>
          </a:p>
        </p:txBody>
      </p:sp>
      <p:graphicFrame>
        <p:nvGraphicFramePr>
          <p:cNvPr id="21" name="Espace réservé du contenu 5">
            <a:extLst>
              <a:ext uri="{FF2B5EF4-FFF2-40B4-BE49-F238E27FC236}">
                <a16:creationId xmlns:a16="http://schemas.microsoft.com/office/drawing/2014/main" id="{ED6F4146-9E4D-5424-8531-2E6C87568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137438"/>
              </p:ext>
            </p:extLst>
          </p:nvPr>
        </p:nvGraphicFramePr>
        <p:xfrm>
          <a:off x="367396" y="2435870"/>
          <a:ext cx="7365703" cy="3390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 1" descr="Premium Vector | Confident business team cartoon character">
            <a:extLst>
              <a:ext uri="{FF2B5EF4-FFF2-40B4-BE49-F238E27FC236}">
                <a16:creationId xmlns:a16="http://schemas.microsoft.com/office/drawing/2014/main" id="{F9EC8241-C854-CB4E-8693-D9D07A833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802" y="2174410"/>
            <a:ext cx="3749615" cy="374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8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Projet 3 – Choix du modèle</a:t>
            </a:r>
            <a:endParaRPr lang="fr-FR" sz="4000"/>
          </a:p>
        </p:txBody>
      </p:sp>
      <p:pic>
        <p:nvPicPr>
          <p:cNvPr id="7" name="Espace réservé du contenu 6" descr="Une image contenant ligne, diagramme, capture d’écran, Tracé&#10;&#10;Description générée automatiquement">
            <a:extLst>
              <a:ext uri="{FF2B5EF4-FFF2-40B4-BE49-F238E27FC236}">
                <a16:creationId xmlns:a16="http://schemas.microsoft.com/office/drawing/2014/main" id="{D5147917-543C-BA01-5753-13E2475FD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89" y="2568246"/>
            <a:ext cx="4316666" cy="2956736"/>
          </a:xfrm>
        </p:spPr>
      </p:pic>
      <p:pic>
        <p:nvPicPr>
          <p:cNvPr id="8" name="Image 7" descr="Une image contenant texte, capture d’écran, Rectangle, conception&#10;&#10;Description générée automatiquement">
            <a:extLst>
              <a:ext uri="{FF2B5EF4-FFF2-40B4-BE49-F238E27FC236}">
                <a16:creationId xmlns:a16="http://schemas.microsoft.com/office/drawing/2014/main" id="{2F5DA026-BF55-0EF3-6666-9A9AB533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11" y="2261558"/>
            <a:ext cx="2924355" cy="4088921"/>
          </a:xfrm>
          <a:prstGeom prst="rect">
            <a:avLst/>
          </a:prstGeom>
        </p:spPr>
      </p:pic>
      <p:pic>
        <p:nvPicPr>
          <p:cNvPr id="9" name="Image 8" descr="Une image contenant capture d’écran, ligne&#10;&#10;Description générée automatiquement">
            <a:extLst>
              <a:ext uri="{FF2B5EF4-FFF2-40B4-BE49-F238E27FC236}">
                <a16:creationId xmlns:a16="http://schemas.microsoft.com/office/drawing/2014/main" id="{03C958FD-6826-D3F1-9CF7-2426D8E8E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79" y="2237117"/>
            <a:ext cx="4286790" cy="4137804"/>
          </a:xfrm>
          <a:prstGeom prst="rect">
            <a:avLst/>
          </a:prstGeom>
        </p:spPr>
      </p:pic>
      <p:pic>
        <p:nvPicPr>
          <p:cNvPr id="10" name="Image 9" descr="Une image contenant texte, Police, noir, Graphique&#10;&#10;Description générée automatiquement">
            <a:extLst>
              <a:ext uri="{FF2B5EF4-FFF2-40B4-BE49-F238E27FC236}">
                <a16:creationId xmlns:a16="http://schemas.microsoft.com/office/drawing/2014/main" id="{13F1F34F-DCE8-08D7-0BFC-01DFB8B8A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056" y="1492712"/>
            <a:ext cx="9345283" cy="910842"/>
          </a:xfrm>
          <a:prstGeom prst="rect">
            <a:avLst/>
          </a:prstGeom>
        </p:spPr>
      </p:pic>
      <p:pic>
        <p:nvPicPr>
          <p:cNvPr id="12" name="Image 11" descr="Une image contenant noir, obscurité, noir et blanc&#10;&#10;Description générée automatiquement">
            <a:extLst>
              <a:ext uri="{FF2B5EF4-FFF2-40B4-BE49-F238E27FC236}">
                <a16:creationId xmlns:a16="http://schemas.microsoft.com/office/drawing/2014/main" id="{ACB69A1B-3C2A-752E-92AE-FCFB29DC4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887" y="1492711"/>
            <a:ext cx="12192000" cy="91084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1C6ABE0-ECCA-530E-C906-2DBE6BB75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2664" y="3144149"/>
            <a:ext cx="2143125" cy="23812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58E16DA-F592-2ED2-CF50-E28201053C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4514" y="4205377"/>
            <a:ext cx="30194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280931"/>
            <a:ext cx="11147808" cy="1033669"/>
          </a:xfrm>
        </p:spPr>
        <p:txBody>
          <a:bodyPr>
            <a:normAutofit fontScale="90000"/>
          </a:bodyPr>
          <a:lstStyle/>
          <a:p>
            <a:r>
              <a:rPr lang="fr-FR" sz="4000">
                <a:solidFill>
                  <a:srgbClr val="FFFFFF"/>
                </a:solidFill>
              </a:rPr>
              <a:t>Projet 3 – </a:t>
            </a:r>
            <a:r>
              <a:rPr lang="fr-FR" sz="4000">
                <a:solidFill>
                  <a:srgbClr val="FFFFFF"/>
                </a:solidFill>
                <a:latin typeface="Aptos Display"/>
                <a:ea typeface="Calibri Light"/>
                <a:cs typeface="Calibri Light"/>
              </a:rPr>
              <a:t>Apprentissage et résultats sur l'échantillon test </a:t>
            </a:r>
            <a:endParaRPr lang="fr-FR" sz="4000">
              <a:solidFill>
                <a:srgbClr val="000000"/>
              </a:solidFill>
              <a:latin typeface="Aptos Display"/>
            </a:endParaRPr>
          </a:p>
        </p:txBody>
      </p:sp>
      <p:pic>
        <p:nvPicPr>
          <p:cNvPr id="4" name="Espace réservé du contenu 3" descr="Une image contenant capture d’écran, texte, carré, Rectangle&#10;&#10;Description générée automatiquement">
            <a:extLst>
              <a:ext uri="{FF2B5EF4-FFF2-40B4-BE49-F238E27FC236}">
                <a16:creationId xmlns:a16="http://schemas.microsoft.com/office/drawing/2014/main" id="{9E70784B-1ACC-BB9B-60B9-4C05BDC8E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3724" y="1935756"/>
            <a:ext cx="3671438" cy="3263300"/>
          </a:xfrm>
        </p:spPr>
      </p:pic>
      <p:pic>
        <p:nvPicPr>
          <p:cNvPr id="6" name="Image 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1A5B8DDB-FBB0-707E-2D0B-45CE6DDA3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669" y="5427453"/>
            <a:ext cx="5359854" cy="762000"/>
          </a:xfrm>
          <a:prstGeom prst="rect">
            <a:avLst/>
          </a:prstGeom>
        </p:spPr>
      </p:pic>
      <p:pic>
        <p:nvPicPr>
          <p:cNvPr id="14" name="Image 1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76CE4B71-C151-8D11-6F41-4A62A5936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32214"/>
            <a:ext cx="6096000" cy="37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Espace réservé du contenu 1" descr="Demo Images – Browse 53,744 Stock Photos, Vectors, and Video | Adobe Stock">
            <a:extLst>
              <a:ext uri="{FF2B5EF4-FFF2-40B4-BE49-F238E27FC236}">
                <a16:creationId xmlns:a16="http://schemas.microsoft.com/office/drawing/2014/main" id="{B2DCC06D-8C89-5F1F-EA67-DD00C5206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58" r="14309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Projet 3 - Démonstration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620233-98C6-7933-DA7C-B4CA2A3F4E29}"/>
              </a:ext>
            </a:extLst>
          </p:cNvPr>
          <p:cNvSpPr txBox="1"/>
          <p:nvPr/>
        </p:nvSpPr>
        <p:spPr>
          <a:xfrm>
            <a:off x="5439508" y="4630616"/>
            <a:ext cx="5369169" cy="5107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https://digi-groupe3.streamlit.app/</a:t>
            </a:r>
            <a:endParaRPr lang="en-US" sz="2400" b="1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6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07B00F-BCC2-ECE2-4BC9-D123DDFD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Conclusion</a:t>
            </a:r>
            <a:endParaRPr lang="fr-FR" sz="400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0C57DB6-2236-8B0F-2618-67475ED87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66" y="1650466"/>
            <a:ext cx="9684753" cy="4830284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2200" b="1" err="1">
                <a:ea typeface="+mn-lt"/>
                <a:cs typeface="+mn-lt"/>
              </a:rPr>
              <a:t>Compétences</a:t>
            </a:r>
            <a:r>
              <a:rPr lang="en-US" sz="2200" b="1">
                <a:ea typeface="+mn-lt"/>
                <a:cs typeface="+mn-lt"/>
              </a:rPr>
              <a:t> techniques:</a:t>
            </a:r>
            <a:endParaRPr lang="en-US" sz="22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200" err="1">
                <a:latin typeface="Aptos"/>
                <a:cs typeface="Arial"/>
              </a:rPr>
              <a:t>Résolution</a:t>
            </a:r>
            <a:r>
              <a:rPr lang="en-US" sz="2200">
                <a:latin typeface="Aptos"/>
                <a:cs typeface="Arial"/>
              </a:rPr>
              <a:t> des </a:t>
            </a:r>
            <a:r>
              <a:rPr lang="en-US" sz="2200" err="1">
                <a:latin typeface="Aptos"/>
                <a:cs typeface="Arial"/>
              </a:rPr>
              <a:t>problèmes</a:t>
            </a:r>
            <a:r>
              <a:rPr lang="en-US" sz="2200">
                <a:latin typeface="Aptos"/>
                <a:cs typeface="Arial"/>
              </a:rPr>
              <a:t> à travers le </a:t>
            </a:r>
            <a:r>
              <a:rPr lang="en-US" sz="2200" err="1">
                <a:latin typeface="Aptos"/>
                <a:cs typeface="Arial"/>
              </a:rPr>
              <a:t>prisme</a:t>
            </a:r>
            <a:r>
              <a:rPr lang="en-US" sz="2200">
                <a:latin typeface="Aptos"/>
                <a:cs typeface="Arial"/>
              </a:rPr>
              <a:t> de </a:t>
            </a:r>
            <a:r>
              <a:rPr lang="en-US" sz="2200" err="1">
                <a:latin typeface="Aptos"/>
                <a:cs typeface="Arial"/>
              </a:rPr>
              <a:t>l'utilisateur</a:t>
            </a:r>
            <a:r>
              <a:rPr lang="en-US" sz="2200">
                <a:latin typeface="Aptos"/>
                <a:cs typeface="Arial"/>
              </a:rPr>
              <a:t> final</a:t>
            </a:r>
          </a:p>
          <a:p>
            <a:pPr marL="457200" indent="-457200">
              <a:buFont typeface="Arial"/>
              <a:buChar char="•"/>
            </a:pPr>
            <a:r>
              <a:rPr lang="fr-FR" sz="2200">
                <a:ea typeface="+mn-lt"/>
                <a:cs typeface="+mn-lt"/>
              </a:rPr>
              <a:t>Mise en pratique les </a:t>
            </a:r>
            <a:r>
              <a:rPr lang="fr-FR" sz="2200" err="1">
                <a:ea typeface="+mn-lt"/>
                <a:cs typeface="+mn-lt"/>
              </a:rPr>
              <a:t>competences</a:t>
            </a:r>
            <a:r>
              <a:rPr lang="fr-FR" sz="2200">
                <a:ea typeface="+mn-lt"/>
                <a:cs typeface="+mn-lt"/>
              </a:rPr>
              <a:t> </a:t>
            </a:r>
            <a:r>
              <a:rPr lang="fr-FR" sz="2200" err="1">
                <a:ea typeface="+mn-lt"/>
                <a:cs typeface="+mn-lt"/>
              </a:rPr>
              <a:t>acquerir</a:t>
            </a:r>
            <a:r>
              <a:rPr lang="fr-FR" sz="2200">
                <a:ea typeface="+mn-lt"/>
                <a:cs typeface="+mn-lt"/>
              </a:rPr>
              <a:t> au sein de la formation</a:t>
            </a:r>
            <a:endParaRPr lang="fr-FR" sz="2200">
              <a:latin typeface="Aptos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200">
                <a:latin typeface="Aptos"/>
                <a:cs typeface="Arial"/>
              </a:rPr>
              <a:t>Développement de solutions avec de multiples </a:t>
            </a:r>
            <a:r>
              <a:rPr lang="en-US" sz="2200" err="1">
                <a:latin typeface="Aptos"/>
                <a:cs typeface="Arial"/>
              </a:rPr>
              <a:t>scénarios</a:t>
            </a:r>
            <a:r>
              <a:rPr lang="en-US" sz="2200">
                <a:latin typeface="Aptos"/>
                <a:cs typeface="Arial"/>
              </a:rPr>
              <a:t> </a:t>
            </a:r>
            <a:r>
              <a:rPr lang="en-US" sz="2200" err="1">
                <a:latin typeface="Aptos"/>
                <a:cs typeface="Arial"/>
              </a:rPr>
              <a:t>d'utilisation</a:t>
            </a:r>
          </a:p>
          <a:p>
            <a:pPr marL="457200" indent="-457200">
              <a:buFont typeface="Arial"/>
              <a:buChar char="•"/>
            </a:pPr>
            <a:endParaRPr lang="en-US" sz="2000">
              <a:latin typeface="Aptos"/>
              <a:ea typeface="+mn-lt"/>
              <a:cs typeface="Arial"/>
            </a:endParaRPr>
          </a:p>
          <a:p>
            <a:pPr>
              <a:buNone/>
            </a:pPr>
            <a:r>
              <a:rPr lang="en-US" sz="2200" b="1">
                <a:ea typeface="+mn-lt"/>
                <a:cs typeface="+mn-lt"/>
              </a:rPr>
              <a:t>Soft-Skills :</a:t>
            </a:r>
            <a:endParaRPr lang="en-US" sz="22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200">
                <a:latin typeface="Aptos"/>
                <a:cs typeface="Arial"/>
              </a:rPr>
              <a:t>Travail </a:t>
            </a:r>
            <a:r>
              <a:rPr lang="en-US" sz="2200" err="1">
                <a:latin typeface="Aptos"/>
                <a:cs typeface="Arial"/>
              </a:rPr>
              <a:t>en</a:t>
            </a:r>
            <a:r>
              <a:rPr lang="en-US" sz="2200">
                <a:latin typeface="Aptos"/>
                <a:cs typeface="Arial"/>
              </a:rPr>
              <a:t> équipe et esprit de la collaboration (</a:t>
            </a:r>
            <a:r>
              <a:rPr lang="en-US" sz="2200" err="1">
                <a:latin typeface="Aptos"/>
                <a:cs typeface="Arial"/>
              </a:rPr>
              <a:t>en</a:t>
            </a:r>
            <a:r>
              <a:rPr lang="en-US" sz="2200">
                <a:latin typeface="Aptos"/>
                <a:cs typeface="Arial"/>
              </a:rPr>
              <a:t> </a:t>
            </a:r>
            <a:r>
              <a:rPr lang="en-US" sz="2200" err="1">
                <a:latin typeface="Aptos"/>
                <a:cs typeface="Arial"/>
              </a:rPr>
              <a:t>utilisant</a:t>
            </a:r>
            <a:r>
              <a:rPr lang="en-US" sz="2200">
                <a:latin typeface="Aptos"/>
                <a:cs typeface="Arial"/>
              </a:rPr>
              <a:t> Git, Trello, etc.)</a:t>
            </a:r>
          </a:p>
          <a:p>
            <a:pPr marL="457200" indent="-457200">
              <a:buFont typeface="Arial"/>
              <a:buChar char="•"/>
            </a:pPr>
            <a:r>
              <a:rPr lang="en-US" sz="2200" err="1">
                <a:latin typeface="Aptos"/>
                <a:cs typeface="Arial"/>
              </a:rPr>
              <a:t>Creativités</a:t>
            </a:r>
            <a:r>
              <a:rPr lang="en-US" sz="2200">
                <a:latin typeface="Aptos"/>
                <a:cs typeface="Arial"/>
              </a:rPr>
              <a:t> et </a:t>
            </a:r>
            <a:r>
              <a:rPr lang="en-US" sz="2200" err="1">
                <a:latin typeface="Aptos"/>
                <a:cs typeface="Arial"/>
              </a:rPr>
              <a:t>l'esprit</a:t>
            </a:r>
            <a:r>
              <a:rPr lang="en-US" sz="2200">
                <a:latin typeface="Aptos"/>
                <a:cs typeface="Arial"/>
              </a:rPr>
              <a:t> de </a:t>
            </a:r>
            <a:r>
              <a:rPr lang="en-US" sz="2200" err="1">
                <a:latin typeface="Aptos"/>
                <a:cs typeface="Arial"/>
              </a:rPr>
              <a:t>curiosité</a:t>
            </a:r>
            <a:endParaRPr lang="en-US" sz="2200">
              <a:latin typeface="Aptos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200" err="1">
                <a:latin typeface="Aptos"/>
                <a:cs typeface="Arial"/>
              </a:rPr>
              <a:t>Compétences</a:t>
            </a:r>
            <a:r>
              <a:rPr lang="en-US" sz="2200">
                <a:latin typeface="Aptos"/>
                <a:cs typeface="Arial"/>
              </a:rPr>
              <a:t> </a:t>
            </a:r>
            <a:r>
              <a:rPr lang="en-US" sz="2200" err="1">
                <a:latin typeface="Aptos"/>
                <a:cs typeface="Arial"/>
              </a:rPr>
              <a:t>en</a:t>
            </a:r>
            <a:r>
              <a:rPr lang="en-US" sz="2200">
                <a:latin typeface="Aptos"/>
                <a:cs typeface="Arial"/>
              </a:rPr>
              <a:t> matière de </a:t>
            </a:r>
            <a:r>
              <a:rPr lang="en-US" sz="2200" err="1">
                <a:latin typeface="Aptos"/>
                <a:cs typeface="Arial"/>
              </a:rPr>
              <a:t>présentation</a:t>
            </a:r>
            <a:r>
              <a:rPr lang="en-US" sz="2200">
                <a:latin typeface="Aptos"/>
                <a:cs typeface="Arial"/>
              </a:rPr>
              <a:t> et de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50212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087E-2E44-0285-8E75-DEEE2F04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rci pour » ou « merci de » ? | Blog Insights">
            <a:extLst>
              <a:ext uri="{FF2B5EF4-FFF2-40B4-BE49-F238E27FC236}">
                <a16:creationId xmlns:a16="http://schemas.microsoft.com/office/drawing/2014/main" id="{52818928-EAD4-664E-B0CD-254D0330E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9" y="109973"/>
            <a:ext cx="12221653" cy="6632454"/>
          </a:xfrm>
        </p:spPr>
      </p:pic>
    </p:spTree>
    <p:extLst>
      <p:ext uri="{BB962C8B-B14F-4D97-AF65-F5344CB8AC3E}">
        <p14:creationId xmlns:p14="http://schemas.microsoft.com/office/powerpoint/2010/main" val="348161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95F951-66FC-D826-6EC2-BEAF7029F405}"/>
              </a:ext>
            </a:extLst>
          </p:cNvPr>
          <p:cNvSpPr txBox="1"/>
          <p:nvPr/>
        </p:nvSpPr>
        <p:spPr>
          <a:xfrm>
            <a:off x="2834640" y="365760"/>
            <a:ext cx="583184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155F9B-77DB-7660-1FDA-923AE7E82599}"/>
              </a:ext>
            </a:extLst>
          </p:cNvPr>
          <p:cNvSpPr txBox="1"/>
          <p:nvPr/>
        </p:nvSpPr>
        <p:spPr>
          <a:xfrm>
            <a:off x="1595120" y="1747520"/>
            <a:ext cx="9164320" cy="3243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>
              <a:lnSpc>
                <a:spcPct val="200000"/>
              </a:lnSpc>
              <a:buFont typeface="Arial"/>
              <a:buChar char="•"/>
            </a:pPr>
            <a:r>
              <a:rPr lang="fr-FR" sz="3600" b="1">
                <a:solidFill>
                  <a:schemeClr val="bg1"/>
                </a:solidFill>
                <a:latin typeface="Arial Nova"/>
              </a:rPr>
              <a:t>PROJET 1 : Python – MongoDB</a:t>
            </a:r>
            <a:endParaRPr lang="fr-FR"/>
          </a:p>
          <a:p>
            <a:pPr marL="742950" indent="-742950">
              <a:lnSpc>
                <a:spcPct val="200000"/>
              </a:lnSpc>
              <a:buFont typeface="Arial"/>
              <a:buChar char="•"/>
            </a:pPr>
            <a:r>
              <a:rPr lang="fr-FR" sz="3600" b="1">
                <a:solidFill>
                  <a:schemeClr val="bg1"/>
                </a:solidFill>
                <a:latin typeface="Arial Nova"/>
              </a:rPr>
              <a:t>PROJET 2 : Big Data</a:t>
            </a:r>
          </a:p>
          <a:p>
            <a:pPr marL="742950" indent="-742950">
              <a:lnSpc>
                <a:spcPct val="200000"/>
              </a:lnSpc>
              <a:buFont typeface="Arial"/>
              <a:buChar char="•"/>
            </a:pPr>
            <a:r>
              <a:rPr lang="fr-FR" sz="3600" b="1">
                <a:solidFill>
                  <a:schemeClr val="bg1"/>
                </a:solidFill>
                <a:latin typeface="Arial Nova"/>
              </a:rPr>
              <a:t>PROJET 3 :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95F951-66FC-D826-6EC2-BEAF7029F405}"/>
              </a:ext>
            </a:extLst>
          </p:cNvPr>
          <p:cNvSpPr txBox="1"/>
          <p:nvPr/>
        </p:nvSpPr>
        <p:spPr>
          <a:xfrm>
            <a:off x="2834640" y="365760"/>
            <a:ext cx="583184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</a:rPr>
              <a:t>PROJET 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7244A0C-475F-A6BF-F57A-59A91CA19528}"/>
              </a:ext>
            </a:extLst>
          </p:cNvPr>
          <p:cNvSpPr txBox="1"/>
          <p:nvPr/>
        </p:nvSpPr>
        <p:spPr>
          <a:xfrm>
            <a:off x="1278399" y="1685699"/>
            <a:ext cx="92903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8000" b="1">
                <a:solidFill>
                  <a:srgbClr val="FFFFFF"/>
                </a:solidFill>
                <a:latin typeface="Arial Nova"/>
              </a:rPr>
              <a:t>Python - MongoDB</a:t>
            </a:r>
          </a:p>
        </p:txBody>
      </p:sp>
      <p:pic>
        <p:nvPicPr>
          <p:cNvPr id="3" name="Image 2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BBDC9931-6D27-AD22-1871-182036950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836" y="3879863"/>
            <a:ext cx="5793029" cy="1598243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A7599899-2CA6-AAF2-7289-125E093C4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2995" y="3702672"/>
            <a:ext cx="2088183" cy="23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6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584721-E99B-2C75-E0E1-28BFBEABAFE6}"/>
              </a:ext>
            </a:extLst>
          </p:cNvPr>
          <p:cNvSpPr txBox="1"/>
          <p:nvPr/>
        </p:nvSpPr>
        <p:spPr>
          <a:xfrm>
            <a:off x="1504908" y="134438"/>
            <a:ext cx="82921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CONCEPT :  </a:t>
            </a:r>
            <a:r>
              <a:rPr lang="fr-FR" sz="2800">
                <a:solidFill>
                  <a:schemeClr val="accent6">
                    <a:lumMod val="40000"/>
                    <a:lumOff val="60000"/>
                  </a:schemeClr>
                </a:solidFill>
              </a:rPr>
              <a:t>Système de gestion d'une Bibliothèque</a:t>
            </a:r>
          </a:p>
        </p:txBody>
      </p:sp>
      <p:pic>
        <p:nvPicPr>
          <p:cNvPr id="5" name="Image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20A21A1-1086-3DE9-EE22-23AA7DF4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35" y="988731"/>
            <a:ext cx="7033265" cy="377361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7EFF01F-7A6F-C1E0-AE74-2C0A741BD033}"/>
              </a:ext>
            </a:extLst>
          </p:cNvPr>
          <p:cNvSpPr txBox="1"/>
          <p:nvPr/>
        </p:nvSpPr>
        <p:spPr>
          <a:xfrm>
            <a:off x="439002" y="990856"/>
            <a:ext cx="436323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Usage d'une base de données</a:t>
            </a:r>
          </a:p>
          <a:p>
            <a:r>
              <a:rPr lang="fr-FR">
                <a:solidFill>
                  <a:schemeClr val="bg1"/>
                </a:solidFill>
              </a:rPr>
              <a:t>depuis MongoDB.</a:t>
            </a:r>
          </a:p>
          <a:p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Proposer une gestion intelligente</a:t>
            </a:r>
          </a:p>
          <a:p>
            <a:r>
              <a:rPr lang="fr-FR">
                <a:solidFill>
                  <a:schemeClr val="bg1"/>
                </a:solidFill>
              </a:rPr>
              <a:t>des données :</a:t>
            </a:r>
            <a:r>
              <a:rPr lang="fr-FR">
                <a:solidFill>
                  <a:srgbClr val="FFC000"/>
                </a:solidFill>
              </a:rPr>
              <a:t> ajouter / supprimer /</a:t>
            </a:r>
          </a:p>
          <a:p>
            <a:r>
              <a:rPr lang="fr-FR">
                <a:solidFill>
                  <a:srgbClr val="FFC000"/>
                </a:solidFill>
              </a:rPr>
              <a:t>Mettre à jour / rechercher</a:t>
            </a:r>
            <a:r>
              <a:rPr lang="fr-FR">
                <a:solidFill>
                  <a:schemeClr val="bg1"/>
                </a:solidFill>
              </a:rPr>
              <a:t> du contenu(s)</a:t>
            </a:r>
          </a:p>
          <a:p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Capacité d'analyser les données de la</a:t>
            </a:r>
          </a:p>
          <a:p>
            <a:r>
              <a:rPr lang="fr-FR">
                <a:solidFill>
                  <a:schemeClr val="bg1"/>
                </a:solidFill>
              </a:rPr>
              <a:t>bibliothèque : </a:t>
            </a:r>
            <a:r>
              <a:rPr lang="fr-FR">
                <a:solidFill>
                  <a:srgbClr val="FFC000"/>
                </a:solidFill>
              </a:rPr>
              <a:t>classement, statistiques...</a:t>
            </a:r>
          </a:p>
          <a:p>
            <a:pPr marL="285750" indent="-285750">
              <a:buFont typeface="Arial"/>
              <a:buChar char="•"/>
            </a:pPr>
            <a:endParaRPr lang="fr-FR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  <a:p>
            <a:pPr>
              <a:buFont typeface="Arial"/>
            </a:pPr>
            <a:endParaRPr lang="fr-FR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B821D73-DE26-FCBF-76D2-923AA485EAA6}"/>
              </a:ext>
            </a:extLst>
          </p:cNvPr>
          <p:cNvSpPr txBox="1"/>
          <p:nvPr/>
        </p:nvSpPr>
        <p:spPr>
          <a:xfrm>
            <a:off x="615862" y="4895588"/>
            <a:ext cx="39352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>
                <a:solidFill>
                  <a:srgbClr val="FFFF00"/>
                </a:solidFill>
              </a:rPr>
              <a:t>Des scripts Python pour le</a:t>
            </a:r>
            <a:endParaRPr lang="fr-FR">
              <a:solidFill>
                <a:srgbClr val="000000"/>
              </a:solidFill>
            </a:endParaRPr>
          </a:p>
          <a:p>
            <a:pPr algn="ctr"/>
            <a:r>
              <a:rPr lang="fr-FR" b="1">
                <a:solidFill>
                  <a:srgbClr val="FFFF00"/>
                </a:solidFill>
              </a:rPr>
              <a:t> fonctionnement du concept</a:t>
            </a:r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D22B71E8-DD62-7AD1-17BE-78F8F9B4D76A}"/>
              </a:ext>
            </a:extLst>
          </p:cNvPr>
          <p:cNvSpPr/>
          <p:nvPr/>
        </p:nvSpPr>
        <p:spPr>
          <a:xfrm rot="5400000">
            <a:off x="2004162" y="4070959"/>
            <a:ext cx="918576" cy="56367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2B6E269-21E4-1BF7-3AFA-4BD836E9CE94}"/>
              </a:ext>
            </a:extLst>
          </p:cNvPr>
          <p:cNvSpPr txBox="1"/>
          <p:nvPr/>
        </p:nvSpPr>
        <p:spPr>
          <a:xfrm>
            <a:off x="810896" y="5686432"/>
            <a:ext cx="4185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solidFill>
                  <a:schemeClr val="bg1"/>
                </a:solidFill>
              </a:rPr>
              <a:t>+  Module(s)</a:t>
            </a:r>
            <a:r>
              <a:rPr lang="fr-FR">
                <a:solidFill>
                  <a:schemeClr val="bg1"/>
                </a:solidFill>
              </a:rPr>
              <a:t> : </a:t>
            </a:r>
            <a:r>
              <a:rPr lang="fr-FR" err="1">
                <a:solidFill>
                  <a:srgbClr val="FFC000"/>
                </a:solidFill>
              </a:rPr>
              <a:t>pymongo</a:t>
            </a:r>
            <a:r>
              <a:rPr lang="fr-FR">
                <a:solidFill>
                  <a:schemeClr val="bg1"/>
                </a:solidFill>
              </a:rPr>
              <a:t>, bokeh, ….</a:t>
            </a:r>
          </a:p>
        </p:txBody>
      </p:sp>
    </p:spTree>
    <p:extLst>
      <p:ext uri="{BB962C8B-B14F-4D97-AF65-F5344CB8AC3E}">
        <p14:creationId xmlns:p14="http://schemas.microsoft.com/office/powerpoint/2010/main" val="154419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06BC1C-1FD6-BF40-D860-480A2EB438C9}"/>
              </a:ext>
            </a:extLst>
          </p:cNvPr>
          <p:cNvSpPr txBox="1"/>
          <p:nvPr/>
        </p:nvSpPr>
        <p:spPr>
          <a:xfrm>
            <a:off x="2590496" y="123998"/>
            <a:ext cx="6893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PLAN du système de gestion de la bibliothèque</a:t>
            </a:r>
          </a:p>
        </p:txBody>
      </p:sp>
      <p:pic>
        <p:nvPicPr>
          <p:cNvPr id="6" name="Image 5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200E18B3-6C7A-CA17-4B0E-1A5704A7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92" y="803854"/>
            <a:ext cx="10643015" cy="58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0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78EC5E79-E676-6D15-5ECF-82D920D79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000" y="1499981"/>
            <a:ext cx="3211572" cy="106249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013C865-4720-908E-F092-6E9A867C8FD5}"/>
              </a:ext>
            </a:extLst>
          </p:cNvPr>
          <p:cNvSpPr txBox="1"/>
          <p:nvPr/>
        </p:nvSpPr>
        <p:spPr>
          <a:xfrm>
            <a:off x="3305283" y="300165"/>
            <a:ext cx="55886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Ensemble du code Python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1E0DC3F-ECD0-1CE9-DB0D-FA80027F8C5D}"/>
              </a:ext>
            </a:extLst>
          </p:cNvPr>
          <p:cNvSpPr txBox="1"/>
          <p:nvPr/>
        </p:nvSpPr>
        <p:spPr>
          <a:xfrm>
            <a:off x="8543072" y="1037252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 b="1">
                <a:solidFill>
                  <a:schemeClr val="bg1"/>
                </a:solidFill>
              </a:rPr>
              <a:t>config.py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92DD3FE-328F-FFCD-FB18-E9CB614C15EB}"/>
              </a:ext>
            </a:extLst>
          </p:cNvPr>
          <p:cNvSpPr txBox="1"/>
          <p:nvPr/>
        </p:nvSpPr>
        <p:spPr>
          <a:xfrm>
            <a:off x="453578" y="105427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 b="1">
                <a:solidFill>
                  <a:schemeClr val="bg1"/>
                </a:solidFill>
              </a:rPr>
              <a:t>main.py</a:t>
            </a:r>
          </a:p>
        </p:txBody>
      </p:sp>
      <p:pic>
        <p:nvPicPr>
          <p:cNvPr id="36" name="Image 35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C2A8796E-4E71-6B29-9DAA-2CE554E3F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72" y="1509706"/>
            <a:ext cx="3737754" cy="474945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BB5337A-A040-CCF8-B04D-AD1E6840C42E}"/>
              </a:ext>
            </a:extLst>
          </p:cNvPr>
          <p:cNvSpPr txBox="1"/>
          <p:nvPr/>
        </p:nvSpPr>
        <p:spPr>
          <a:xfrm>
            <a:off x="3749780" y="7060825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 b="1">
                <a:solidFill>
                  <a:schemeClr val="bg1"/>
                </a:solidFill>
              </a:rPr>
              <a:t>books.py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29DFEDA-6F56-193C-5D1C-4A92A29F8667}"/>
              </a:ext>
            </a:extLst>
          </p:cNvPr>
          <p:cNvSpPr txBox="1"/>
          <p:nvPr/>
        </p:nvSpPr>
        <p:spPr>
          <a:xfrm>
            <a:off x="4148684" y="104897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solidFill>
                  <a:schemeClr val="bg1"/>
                </a:solidFill>
              </a:rPr>
              <a:t>books.py</a:t>
            </a:r>
          </a:p>
        </p:txBody>
      </p:sp>
      <p:pic>
        <p:nvPicPr>
          <p:cNvPr id="2" name="Image 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9E8629B5-A08B-D725-7735-7E2AE65AC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964" y="1500553"/>
            <a:ext cx="4349423" cy="4173417"/>
          </a:xfrm>
          <a:prstGeom prst="rect">
            <a:avLst/>
          </a:prstGeom>
        </p:spPr>
      </p:pic>
      <p:pic>
        <p:nvPicPr>
          <p:cNvPr id="3" name="Image 2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0B08A495-9389-670D-B7F9-7886F4D6F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586" y="3165231"/>
            <a:ext cx="3535722" cy="262597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6969249-68A6-8716-B5CD-643FD31F6789}"/>
              </a:ext>
            </a:extLst>
          </p:cNvPr>
          <p:cNvSpPr txBox="1"/>
          <p:nvPr/>
        </p:nvSpPr>
        <p:spPr>
          <a:xfrm>
            <a:off x="8543071" y="2760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 b="1">
                <a:solidFill>
                  <a:schemeClr val="bg1"/>
                </a:solidFill>
              </a:rPr>
              <a:t>graphs_bokeh.py</a:t>
            </a:r>
          </a:p>
        </p:txBody>
      </p:sp>
    </p:spTree>
    <p:extLst>
      <p:ext uri="{BB962C8B-B14F-4D97-AF65-F5344CB8AC3E}">
        <p14:creationId xmlns:p14="http://schemas.microsoft.com/office/powerpoint/2010/main" val="185726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F3D84-DC09-3C4B-4E1E-70A6D58194F9}"/>
              </a:ext>
            </a:extLst>
          </p:cNvPr>
          <p:cNvSpPr txBox="1"/>
          <p:nvPr/>
        </p:nvSpPr>
        <p:spPr>
          <a:xfrm>
            <a:off x="2472945" y="218103"/>
            <a:ext cx="69485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Fonctionnement du Concept ( Interface Flask )</a:t>
            </a:r>
          </a:p>
        </p:txBody>
      </p:sp>
      <p:pic>
        <p:nvPicPr>
          <p:cNvPr id="6" name="Image 5" descr="Une image contenant texte, capture d’écran, logiciel, nombre&#10;&#10;Description générée automatiquement">
            <a:extLst>
              <a:ext uri="{FF2B5EF4-FFF2-40B4-BE49-F238E27FC236}">
                <a16:creationId xmlns:a16="http://schemas.microsoft.com/office/drawing/2014/main" id="{E8438429-3510-0BCC-DA58-61FEE1CAC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" y="899729"/>
            <a:ext cx="12168185" cy="5630040"/>
          </a:xfrm>
          <a:prstGeom prst="rect">
            <a:avLst/>
          </a:prstGeom>
        </p:spPr>
      </p:pic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E1BB14C6-D41E-65FA-4E37-4E397BAD403F}"/>
              </a:ext>
            </a:extLst>
          </p:cNvPr>
          <p:cNvSpPr/>
          <p:nvPr/>
        </p:nvSpPr>
        <p:spPr>
          <a:xfrm rot="5400000">
            <a:off x="8059367" y="450922"/>
            <a:ext cx="2126822" cy="5179217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texte, capture d’écran, Police, affichage&#10;&#10;Description générée automatiquement">
            <a:extLst>
              <a:ext uri="{FF2B5EF4-FFF2-40B4-BE49-F238E27FC236}">
                <a16:creationId xmlns:a16="http://schemas.microsoft.com/office/drawing/2014/main" id="{9C7F8A34-7191-26ED-2351-153ECF2EC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205" y="2224088"/>
            <a:ext cx="4540677" cy="167804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5DA9AB0-C744-FA7A-72F1-86025F461EEB}"/>
              </a:ext>
            </a:extLst>
          </p:cNvPr>
          <p:cNvSpPr txBox="1"/>
          <p:nvPr/>
        </p:nvSpPr>
        <p:spPr>
          <a:xfrm>
            <a:off x="7768778" y="1511473"/>
            <a:ext cx="44078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solidFill>
                  <a:schemeClr val="bg1"/>
                </a:solidFill>
              </a:rPr>
              <a:t>Ajout d'un ouvrage et recherché </a:t>
            </a:r>
          </a:p>
        </p:txBody>
      </p:sp>
    </p:spTree>
    <p:extLst>
      <p:ext uri="{BB962C8B-B14F-4D97-AF65-F5344CB8AC3E}">
        <p14:creationId xmlns:p14="http://schemas.microsoft.com/office/powerpoint/2010/main" val="4723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34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5" baseType="lpstr">
      <vt:lpstr>Thème Office</vt:lpstr>
      <vt:lpstr>Présentation PowerPoint</vt:lpstr>
      <vt:lpstr>Introduction</vt:lpstr>
      <vt:lpstr>Présentation groupe 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Projet 2 - Contexte et objectifs</vt:lpstr>
      <vt:lpstr>Projet 2 - Architecture technique HADOOP </vt:lpstr>
      <vt:lpstr>Projet 2 – Solution technique </vt:lpstr>
      <vt:lpstr>Projet 2 – Lot 1 </vt:lpstr>
      <vt:lpstr>Projet 2 – Lot 1 </vt:lpstr>
      <vt:lpstr>Projet 2 – Lot 1 </vt:lpstr>
      <vt:lpstr>Projet 2 – Lot 2: Mapper</vt:lpstr>
      <vt:lpstr>Projet 2 - LOT 2: Reducer</vt:lpstr>
      <vt:lpstr>Projet 2 - LOT 2: Resultats</vt:lpstr>
      <vt:lpstr>Projet 2 – Connection ODBC/PowerBI</vt:lpstr>
      <vt:lpstr>Projet 2 – Tableau de bord des analyses</vt:lpstr>
      <vt:lpstr>Présentation PowerPoint</vt:lpstr>
      <vt:lpstr>Projet 3 - Objectifs</vt:lpstr>
      <vt:lpstr>Architecture &amp; fonctionnalités</vt:lpstr>
      <vt:lpstr>Projet 3 Pipeline</vt:lpstr>
      <vt:lpstr>Projet 3 - Modèles</vt:lpstr>
      <vt:lpstr>Projet 3 – Jeu de données1</vt:lpstr>
      <vt:lpstr>Projet 3 – étude de données</vt:lpstr>
      <vt:lpstr>Projet 3 – Choix du modèle</vt:lpstr>
      <vt:lpstr>Projet 3 – Apprentissage et résultats sur l'échantillon test </vt:lpstr>
      <vt:lpstr>Projet 3 - Démonstration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3</cp:revision>
  <dcterms:created xsi:type="dcterms:W3CDTF">2024-02-22T09:18:48Z</dcterms:created>
  <dcterms:modified xsi:type="dcterms:W3CDTF">2024-02-23T22:51:09Z</dcterms:modified>
</cp:coreProperties>
</file>